
<file path=[Content_Types].xml><?xml version="1.0" encoding="utf-8"?>
<Types xmlns="http://schemas.openxmlformats.org/package/2006/content-types">
  <Default Extension="bin" ContentType="application/vnd.openxmlformats-officedocument.presentationml.printerSettings"/>
  <Default Extension="jpeg" ContentType="image/jpe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thumbnail" Target="docProps/thumbnail.jpeg"/><Relationship Id="rId3" Type="http://schemas.openxmlformats.org/package/2006/relationships/metadata/core-properties" Target="docProps/core.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sldIdLst>
    <p:sldId id="256" r:id="rId7"/>
    <p:sldId id="257" r:id="rId9"/>
    <p:sldId id="258" r:id="rId10"/>
    <p:sldId id="259" r:id="rId11"/>
    <p:sldId id="260" r:id="rId12"/>
    <p:sldId id="261" r:id="rId13"/>
    <p:sldId id="262" r:id="rId14"/>
    <p:sldId id="263" r:id="rId15"/>
    <p:sldId id="264" r:id="rId16"/>
    <p:sldId id="265" r:id="rId17"/>
    <p:sldId id="266" r:id="rId18"/>
    <p:sldId id="267" r:id="rId19"/>
    <p:sldId id="268" r:id="rId20"/>
    <p:sldId id="269" r:id="rId21"/>
  </p:sldIdLst>
  <p:sldSz cx="12192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snapToObjects="1">
      <p:cViewPr varScale="1">
        <p:scale>
          <a:sx n="124" d="100"/>
          <a:sy n="124" d="100"/>
        </p:scale>
        <p:origin x="-1512" y="-112"/>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printerSettings" Target="printerSettings/printerSettings1.bin"/><Relationship Id="rId3" Type="http://schemas.openxmlformats.org/officeDocument/2006/relationships/presProps" Target="presProps.xml"/><Relationship Id="rId4" Type="http://schemas.openxmlformats.org/officeDocument/2006/relationships/viewProps" Target="viewProps.xml"/><Relationship Id="rId5" Type="http://schemas.openxmlformats.org/officeDocument/2006/relationships/theme" Target="theme/theme1.xml"/><Relationship Id="rId6" Type="http://schemas.openxmlformats.org/officeDocument/2006/relationships/tableStyles" Target="tableStyles.xml"/><Relationship Id="rId7" Type="http://schemas.openxmlformats.org/officeDocument/2006/relationships/slide" Target="slides/slide1.xml"/><Relationship Id="rId8" Type="http://schemas.openxmlformats.org/officeDocument/2006/relationships/notesMaster" Target="notesMasters/notesMaster1.xml"/><Relationship Id="rId9" Type="http://schemas.openxmlformats.org/officeDocument/2006/relationships/slide" Target="slides/slide2.xml"/><Relationship Id="rId10" Type="http://schemas.openxmlformats.org/officeDocument/2006/relationships/slide" Target="slides/slide3.xml"/><Relationship Id="rId11" Type="http://schemas.openxmlformats.org/officeDocument/2006/relationships/slide" Target="slides/slide4.xml"/><Relationship Id="rId12" Type="http://schemas.openxmlformats.org/officeDocument/2006/relationships/slide" Target="slides/slide5.xml"/><Relationship Id="rId13" Type="http://schemas.openxmlformats.org/officeDocument/2006/relationships/slide" Target="slides/slide6.xml"/><Relationship Id="rId14" Type="http://schemas.openxmlformats.org/officeDocument/2006/relationships/slide" Target="slides/slide7.xml"/><Relationship Id="rId15" Type="http://schemas.openxmlformats.org/officeDocument/2006/relationships/slide" Target="slides/slide8.xml"/><Relationship Id="rId16" Type="http://schemas.openxmlformats.org/officeDocument/2006/relationships/slide" Target="slides/slide9.xml"/><Relationship Id="rId17" Type="http://schemas.openxmlformats.org/officeDocument/2006/relationships/slide" Target="slides/slide10.xml"/><Relationship Id="rId18" Type="http://schemas.openxmlformats.org/officeDocument/2006/relationships/slide" Target="slides/slide11.xml"/><Relationship Id="rId19" Type="http://schemas.openxmlformats.org/officeDocument/2006/relationships/slide" Target="slides/slide12.xml"/><Relationship Id="rId20" Type="http://schemas.openxmlformats.org/officeDocument/2006/relationships/slide" Target="slides/slide13.xml"/><Relationship Id="rId21"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p="http://schemas.openxmlformats.org/presentationml/2006/main" xmlns:r="http://schemas.openxmlformats.org/officeDocument/2006/relationships">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0F89C1C7-3DCD-1040-A9CF-14679D8B5DDD}" type="datetimeFigureOut">
              <a:rPr lang="en-US" smtClean="0"/>
              <a:t>10/17/16</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B5E49A5-4136-284D-997B-48E1D791AD67}" type="slidenum">
              <a:rPr lang="en-US" smtClean="0"/>
              <a:t>‹#›</a:t>
            </a:fld>
            <a:endParaRPr lang="en-US"/>
          </a:p>
        </p:txBody>
      </p:sp>
    </p:spTree>
    <p:extLst>
      <p:ext uri="{BB962C8B-B14F-4D97-AF65-F5344CB8AC3E}">
        <p14:creationId xmlns:p14="http://schemas.microsoft.com/office/powerpoint/2010/main" val="2623252185"/>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2.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3.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4.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6.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7.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8.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9.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0.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3.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4.xml"/></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COVER, 0:15. Speaker: [Name]. Introduce the team and the project in one sentence: what you will build, where, and for whom. Replace the photo placeholder with a real site photo or rendering.</a:t>
            </a:r>
          </a:p>
        </p:txBody>
      </p:sp>
      <p:sp>
        <p:nvSpPr>
          <p:cNvPr id="4" name="Slide Number Placeholder 3"/>
          <p:cNvSpPr>
            <a:spLocks noGrp="1"/>
          </p:cNvSpPr>
          <p:nvPr>
            <p:ph type="sldNum" idx="5" sz="quarter"/>
          </p:nvPr>
        </p:nvSpPr>
        <p:spPr/>
      </p:sp>
    </p:spTree>
  </p:cSld>
  <p:clrMapOvr>
    <a:masterClrMapping/>
  </p:clrMapOvr>
</p:notes>
</file>

<file path=ppt/notesSlides/notesSlide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01, 0:45. Your hook: in 45 seconds the judges should know the place, the product, the people it serves, the total cost and your ask. Numbers must match slides 8, 9 and 12 and the package.</a:t>
            </a:r>
          </a:p>
        </p:txBody>
      </p:sp>
      <p:sp>
        <p:nvSpPr>
          <p:cNvPr id="4" name="Slide Number Placeholder 3"/>
          <p:cNvSpPr>
            <a:spLocks noGrp="1"/>
          </p:cNvSpPr>
          <p:nvPr>
            <p:ph type="sldNum" idx="5" sz="quarter"/>
          </p:nvPr>
        </p:nvSpPr>
        <p:spPr/>
      </p:sp>
    </p:spTree>
  </p:cSld>
  <p:clrMapOvr>
    <a:masterClrMapping/>
  </p:clrMapOvr>
</p:notes>
</file>

<file path=ppt/notesSlides/notesSlide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02, 0:45. Answers: Where is the project? What are the site’s strengths? What is nearby? What else is happening in the neighborhood? Parcel ID, ownership, and photos go in the package.</a:t>
            </a:r>
          </a:p>
        </p:txBody>
      </p:sp>
      <p:sp>
        <p:nvSpPr>
          <p:cNvPr id="4" name="Slide Number Placeholder 3"/>
          <p:cNvSpPr>
            <a:spLocks noGrp="1"/>
          </p:cNvSpPr>
          <p:nvPr>
            <p:ph type="sldNum" idx="5" sz="quarter"/>
          </p:nvPr>
        </p:nvSpPr>
        <p:spPr/>
      </p:sp>
    </p:spTree>
  </p:cSld>
  <p:clrMapOvr>
    <a:masterClrMapping/>
  </p:clrMapOvr>
</p:notes>
</file>

<file path=ppt/notesSlides/notesSlide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03, 0:45. Answers: What are you proposing? Building type, unit size, parking, design aesthetic. Label drawings as conceptual if they are. Full plans and specs go in the package.</a:t>
            </a:r>
          </a:p>
        </p:txBody>
      </p:sp>
      <p:sp>
        <p:nvSpPr>
          <p:cNvPr id="4" name="Slide Number Placeholder 3"/>
          <p:cNvSpPr>
            <a:spLocks noGrp="1"/>
          </p:cNvSpPr>
          <p:nvPr>
            <p:ph type="sldNum" idx="5" sz="quarter"/>
          </p:nvPr>
        </p:nvSpPr>
        <p:spPr/>
      </p:sp>
    </p:spTree>
  </p:cSld>
  <p:clrMapOvr>
    <a:masterClrMapping/>
  </p:clrMapOvr>
</p:notes>
</file>

<file path=ppt/notesSlides/notesSlide5.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04, 0:30. Answers: What permits and approvals will you need? What site design restrictions will you follow? Be honest about status. Zoning research and correspondence go in the package.</a:t>
            </a:r>
          </a:p>
        </p:txBody>
      </p:sp>
      <p:sp>
        <p:nvSpPr>
          <p:cNvPr id="4" name="Slide Number Placeholder 3"/>
          <p:cNvSpPr>
            <a:spLocks noGrp="1"/>
          </p:cNvSpPr>
          <p:nvPr>
            <p:ph type="sldNum" idx="5" sz="quarter"/>
          </p:nvPr>
        </p:nvSpPr>
        <p:spPr/>
      </p:sp>
    </p:spTree>
  </p:cSld>
  <p:clrMapOvr>
    <a:masterClrMapping/>
  </p:clrMapOvr>
</p:notes>
</file>

<file path=ppt/notesSlides/notesSlide6.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05, 1:00. Answers: Who will rent or buy? Describe tenants, including income composition. Who will you engage to support or shape the project? Use a composite profile, not a real person. Use the full housing payment, including taxes and insurance.</a:t>
            </a:r>
          </a:p>
        </p:txBody>
      </p:sp>
      <p:sp>
        <p:nvSpPr>
          <p:cNvPr id="4" name="Slide Number Placeholder 3"/>
          <p:cNvSpPr>
            <a:spLocks noGrp="1"/>
          </p:cNvSpPr>
          <p:nvPr>
            <p:ph type="sldNum" idx="5" sz="quarter"/>
          </p:nvPr>
        </p:nvSpPr>
        <p:spPr/>
      </p:sp>
    </p:spTree>
  </p:cSld>
  <p:clrMapOvr>
    <a:masterClrMapping/>
  </p:clrMapOvr>
</p:notes>
</file>

<file path=ppt/notesSlides/notesSlide7.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06, 1:00. Answers: Why is this the right site? What market analysis supports it? What is the appeal for investment? Are there public plans that support it? Cite sources and dates on the slide. Full comp sheets go in the package.</a:t>
            </a:r>
          </a:p>
        </p:txBody>
      </p:sp>
      <p:sp>
        <p:nvSpPr>
          <p:cNvPr id="4" name="Slide Number Placeholder 3"/>
          <p:cNvSpPr>
            <a:spLocks noGrp="1"/>
          </p:cNvSpPr>
          <p:nvPr>
            <p:ph type="sldNum" idx="5" sz="quarter"/>
          </p:nvPr>
        </p:nvSpPr>
        <p:spPr/>
      </p:sp>
    </p:spTree>
  </p:cSld>
  <p:clrMapOvr>
    <a:masterClrMapping/>
  </p:clrMapOvr>
</p:notes>
</file>

<file path=ppt/notesSlides/notesSlide8.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07, 0:45. Answers: When will this happen? Timeline for acquisition, predevelopment, construction, and lease-up or sale. A detailed schedule with dependencies goes in the package.</a:t>
            </a:r>
          </a:p>
        </p:txBody>
      </p:sp>
      <p:sp>
        <p:nvSpPr>
          <p:cNvPr id="4" name="Slide Number Placeholder 3"/>
          <p:cNvSpPr>
            <a:spLocks noGrp="1"/>
          </p:cNvSpPr>
          <p:nvPr>
            <p:ph type="sldNum" idx="5" sz="quarter"/>
          </p:nvPr>
        </p:nvSpPr>
        <p:spPr/>
      </p:sp>
    </p:spTree>
  </p:cSld>
  <p:clrMapOvr>
    <a:masterClrMapping/>
  </p:clrMapOvr>
</p:notes>
</file>

<file path=ppt/notesSlides/notesSlide9.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08, 1:00. Complete a development budget. Show categories only; the line-item budget with estimate sources goes in the package. Totals here must match slide 9.</a:t>
            </a:r>
          </a:p>
        </p:txBody>
      </p:sp>
      <p:sp>
        <p:nvSpPr>
          <p:cNvPr id="4" name="Slide Number Placeholder 3"/>
          <p:cNvSpPr>
            <a:spLocks noGrp="1"/>
          </p:cNvSpPr>
          <p:nvPr>
            <p:ph type="sldNum" idx="5" sz="quarter"/>
          </p:nvPr>
        </p:nvSpPr>
        <p:spPr/>
      </p:sp>
    </p:spTree>
  </p:cSld>
  <p:clrMapOvr>
    <a:masterClrMapping/>
  </p:clrMapOvr>
</p:notes>
</file>

<file path=ppt/notesSlides/notesSlide10.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09, 1:15. Calculate your loan request using the loan-to-value ratio, and identify sources and uses. State each source’s status honestly. The gap must be shown, not hidden. Lender assumptions and term sheets go in the package.</a:t>
            </a:r>
          </a:p>
        </p:txBody>
      </p:sp>
      <p:sp>
        <p:nvSpPr>
          <p:cNvPr id="4" name="Slide Number Placeholder 3"/>
          <p:cNvSpPr>
            <a:spLocks noGrp="1"/>
          </p:cNvSpPr>
          <p:nvPr>
            <p:ph type="sldNum" idx="5" sz="quarter"/>
          </p:nvPr>
        </p:nvSpPr>
        <p:spPr/>
      </p:sp>
    </p:spTree>
  </p:cSld>
  <p:clrMapOvr>
    <a:masterClrMapping/>
  </p:clrMapOvr>
</p:notes>
</file>

<file path=ppt/notesSlides/notesSlide1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10, 0:30. Naming risks before the judges ask builds trust. Keep it to three. A full sensitivity analysis can go in the package.</a:t>
            </a:r>
          </a:p>
        </p:txBody>
      </p:sp>
      <p:sp>
        <p:nvSpPr>
          <p:cNvPr id="4" name="Slide Number Placeholder 3"/>
          <p:cNvSpPr>
            <a:spLocks noGrp="1"/>
          </p:cNvSpPr>
          <p:nvPr>
            <p:ph type="sldNum" idx="5" sz="quarter"/>
          </p:nvPr>
        </p:nvSpPr>
        <p:spPr/>
      </p:sp>
    </p:spTree>
  </p:cSld>
  <p:clrMapOvr>
    <a:masterClrMapping/>
  </p:clrMapOvr>
</p:notes>
</file>

<file path=ppt/notesSlides/notesSlide12.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11, 0:30. One card per member. Roles should match who owns site, market, budget, capital, design and construction, and the package. Bios go in the package.</a:t>
            </a:r>
          </a:p>
        </p:txBody>
      </p:sp>
      <p:sp>
        <p:nvSpPr>
          <p:cNvPr id="4" name="Slide Number Placeholder 3"/>
          <p:cNvSpPr>
            <a:spLocks noGrp="1"/>
          </p:cNvSpPr>
          <p:nvPr>
            <p:ph type="sldNum" idx="5" sz="quarter"/>
          </p:nvPr>
        </p:nvSpPr>
        <p:spPr/>
      </p:sp>
    </p:spTree>
  </p:cSld>
  <p:clrMapOvr>
    <a:masterClrMapping/>
  </p:clrMapOvr>
</p:notes>
</file>

<file path=ppt/notesSlides/notesSlide13.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SECTION 12, 1:00. Answers: What are your next immediate steps? What questions do you have for potential funders? What technical assistance would benefit your project? End on the ask; it must match the gap on slide 9.</a:t>
            </a:r>
          </a:p>
        </p:txBody>
      </p:sp>
      <p:sp>
        <p:nvSpPr>
          <p:cNvPr id="4" name="Slide Number Placeholder 3"/>
          <p:cNvSpPr>
            <a:spLocks noGrp="1"/>
          </p:cNvSpPr>
          <p:nvPr>
            <p:ph type="sldNum" idx="5" sz="quarter"/>
          </p:nvPr>
        </p:nvSpPr>
        <p:spPr/>
      </p:sp>
    </p:spTree>
  </p:cSld>
  <p:clrMapOvr>
    <a:masterClrMapping/>
  </p:clrMapOvr>
</p:notes>
</file>

<file path=ppt/notesSlides/notesSlide14.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p:cNvSpPr>
          <p:nvPr>
            <p:ph type="sldImg" idx="2"/>
          </p:nvPr>
        </p:nvSpPr>
        <p:spPr/>
      </p:sp>
      <p:sp>
        <p:nvSpPr>
          <p:cNvPr id="3" name="Notes Placeholder 2"/>
          <p:cNvSpPr>
            <a:spLocks noGrp="1"/>
          </p:cNvSpPr>
          <p:nvPr>
            <p:ph type="body" idx="3" sz="quarter"/>
          </p:nvPr>
        </p:nvSpPr>
        <p:spPr/>
        <p:txBody>
          <a:bodyPr/>
          <a:lstStyle/>
          <a:p>
            <a:r>
              <a:t>CLOSING. Leave this on screen during judges’ questions. Optional appendix slides may follow this one for Q and A reference; they are not part of the 10 minutes.</a:t>
            </a:r>
          </a:p>
        </p:txBody>
      </p:sp>
      <p:sp>
        <p:nvSpPr>
          <p:cNvPr id="4" name="Slide Number Placeholder 3"/>
          <p:cNvSpPr>
            <a:spLocks noGrp="1"/>
          </p:cNvSpPr>
          <p:nvPr>
            <p:ph type="sldNum" idx="5" sz="quarter"/>
          </p:nvPr>
        </p:nvSpPr>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1680755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6143142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6064837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78224494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5BCAD085-E8A6-8845-BD4E-CB4CCA059FC4}" type="datetimeFigureOut">
              <a:rPr lang="en-US" smtClean="0"/>
              <a:t>1/27/13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99015873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5BCAD085-E8A6-8845-BD4E-CB4CCA059FC4}" type="datetimeFigureOut">
              <a:rPr lang="en-US" smtClean="0"/>
              <a:t>1/27/13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72702771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BCAD085-E8A6-8845-BD4E-CB4CCA059FC4}" type="datetimeFigureOut">
              <a:rPr lang="en-US" smtClean="0"/>
              <a:t>1/27/13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21299981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18407265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5BCAD085-E8A6-8845-BD4E-CB4CCA059FC4}" type="datetimeFigureOut">
              <a:rPr lang="en-US" smtClean="0"/>
              <a:t>1/27/13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8892369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291092796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5BCAD085-E8A6-8845-BD4E-CB4CCA059FC4}" type="datetimeFigureOut">
              <a:rPr lang="en-US" smtClean="0"/>
              <a:t>1/27/13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1FF6DA9-008F-8B48-92A6-B652298478BF}" type="slidenum">
              <a:rPr lang="en-US" smtClean="0"/>
              <a:t>‹#›</a:t>
            </a:fld>
            <a:endParaRPr lang="en-US"/>
          </a:p>
        </p:txBody>
      </p:sp>
    </p:spTree>
    <p:extLst>
      <p:ext uri="{BB962C8B-B14F-4D97-AF65-F5344CB8AC3E}">
        <p14:creationId xmlns:p14="http://schemas.microsoft.com/office/powerpoint/2010/main" val="3612223792"/>
      </p:ext>
    </p:extLst>
  </p:cSld>
  <p:clrMapOvr>
    <a:masterClrMapping/>
  </p:clrMapOvr>
</p:sldLayout>
</file>

<file path=ppt/slideMasters/_rels/slideMaster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 Id="rId11" Type="http://schemas.openxmlformats.org/officeDocument/2006/relationships/slideLayout" Target="../slideLayouts/slideLayout11.xml"/><Relationship Id="rId12"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BCAD085-E8A6-8845-BD4E-CB4CCA059FC4}" type="datetimeFigureOut">
              <a:rPr lang="en-US" smtClean="0"/>
              <a:t>1/27/13</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1FF6DA9-008F-8B48-92A6-B652298478BF}" type="slidenum">
              <a:rPr lang="en-US" smtClean="0"/>
              <a:t>‹#›</a:t>
            </a:fld>
            <a:endParaRPr lang="en-US"/>
          </a:p>
        </p:txBody>
      </p:sp>
    </p:spTree>
    <p:extLst>
      <p:ext uri="{BB962C8B-B14F-4D97-AF65-F5344CB8AC3E}">
        <p14:creationId xmlns:p14="http://schemas.microsoft.com/office/powerpoint/2010/main" val="22099775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457200" rtl="0" eaLnBrk="1" latinLnBrk="0" hangingPunct="1">
        <a:spcBef>
          <a:spcPct val="20000"/>
        </a:spcBef>
        <a:buFont typeface="Arial"/>
        <a:buChar char="•"/>
        <a:defRPr sz="3200" kern="120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4.xml"/></Relationships>
</file>

<file path=ppt/slides/slide1.xml><?xml version="1.0" encoding="utf-8"?>
<p:sld xmlns:a="http://schemas.openxmlformats.org/drawingml/2006/main" xmlns:p="http://schemas.openxmlformats.org/presentationml/2006/main" xmlns:r="http://schemas.openxmlformats.org/officeDocument/2006/relationships">
  <p:cSld>
    <p:bg>
      <p:bgPr>
        <a:solidFill>
          <a:srgbClr val="111111"/>
        </a:solidFill>
        <a:effectLst/>
      </p:bgPr>
    </p:bg>
    <p:spTree>
      <p:nvGrpSpPr>
        <p:cNvPr id="1" name=""/>
        <p:cNvGrpSpPr/>
        <p:nvPr/>
      </p:nvGrpSpPr>
      <p:grpSpPr/>
      <p:sp>
        <p:nvSpPr>
          <p:cNvPr id="2" name="Rectangle 1"/>
          <p:cNvSpPr/>
          <p:nvPr/>
        </p:nvSpPr>
        <p:spPr>
          <a:xfrm>
            <a:off x="8128000" y="0"/>
            <a:ext cx="4064000" cy="6858000"/>
          </a:xfrm>
          <a:prstGeom prst="rect">
            <a:avLst/>
          </a:prstGeom>
          <a:solidFill>
            <a:srgbClr val="DEDEDE"/>
          </a:solidFill>
          <a:ln>
            <a:noFill/>
          </a:ln>
          <a:effectLst/>
        </p:spPr>
        <p:txBody>
          <a:bodyPr rtlCol="0" anchor="ctr"/>
          <a:lstStyle/>
          <a:p/>
        </p:txBody>
      </p:sp>
      <p:sp>
        <p:nvSpPr>
          <p:cNvPr id="3" name="Rounded Rectangle 2"/>
          <p:cNvSpPr/>
          <p:nvPr/>
        </p:nvSpPr>
        <p:spPr>
          <a:xfrm>
            <a:off x="8737600" y="952500"/>
            <a:ext cx="2844800" cy="3556000"/>
          </a:xfrm>
          <a:prstGeom prst="roundRect">
            <a:avLst>
              <a:gd name="adj" fmla="val 1339"/>
            </a:avLst>
          </a:prstGeom>
          <a:solidFill>
            <a:srgbClr val="FFFFFF"/>
          </a:solidFill>
          <a:ln w="19050">
            <a:solidFill>
              <a:srgbClr val="8C8C8C"/>
            </a:solidFill>
            <a:prstDash val="dash"/>
          </a:ln>
          <a:effectLst/>
        </p:spPr>
        <p:txBody>
          <a:bodyPr rtlCol="0" anchor="ctr"/>
          <a:lstStyle/>
          <a:p/>
        </p:txBody>
      </p:sp>
      <p:sp>
        <p:nvSpPr>
          <p:cNvPr id="4" name="Rounded Rectangle 3"/>
          <p:cNvSpPr/>
          <p:nvPr/>
        </p:nvSpPr>
        <p:spPr>
          <a:xfrm>
            <a:off x="812800" y="812800"/>
            <a:ext cx="3302000" cy="730250"/>
          </a:xfrm>
          <a:prstGeom prst="roundRect">
            <a:avLst>
              <a:gd name="adj" fmla="val 3478"/>
            </a:avLst>
          </a:prstGeom>
          <a:noFill/>
          <a:ln w="12700">
            <a:solidFill>
              <a:srgbClr val="8C8C8C"/>
            </a:solidFill>
            <a:prstDash val="dash"/>
          </a:ln>
          <a:effectLst/>
        </p:spPr>
        <p:txBody>
          <a:bodyPr rtlCol="0" anchor="ctr"/>
          <a:lstStyle/>
          <a:p/>
        </p:txBody>
      </p:sp>
      <p:sp>
        <p:nvSpPr>
          <p:cNvPr id="5" name="TextBox 4"/>
          <p:cNvSpPr txBox="1"/>
          <p:nvPr/>
        </p:nvSpPr>
        <p:spPr>
          <a:xfrm>
            <a:off x="8899144" y="2481659"/>
            <a:ext cx="2521712" cy="497681"/>
          </a:xfrm>
          <a:prstGeom prst="rect">
            <a:avLst/>
          </a:prstGeom>
          <a:noFill/>
        </p:spPr>
        <p:txBody>
          <a:bodyPr wrap="square" lIns="0" rIns="0" tIns="0" bIns="0" anchor="t">
            <a:spAutoFit/>
          </a:bodyPr>
          <a:lstStyle/>
          <a:p>
            <a:pPr algn="ctr">
              <a:lnSpc>
                <a:spcPct val="122000"/>
              </a:lnSpc>
            </a:pPr>
            <a:r>
              <a:rPr sz="1400" b="0" i="1">
                <a:solidFill>
                  <a:srgbClr val="8C8C8C"/>
                </a:solidFill>
                <a:latin typeface="Arial"/>
              </a:rPr>
              <a:t>[Site photo or rendering of your project]</a:t>
            </a:r>
          </a:p>
        </p:txBody>
      </p:sp>
      <p:sp>
        <p:nvSpPr>
          <p:cNvPr id="6" name="TextBox 5"/>
          <p:cNvSpPr txBox="1"/>
          <p:nvPr/>
        </p:nvSpPr>
        <p:spPr>
          <a:xfrm>
            <a:off x="8737600" y="5212258"/>
            <a:ext cx="2983992" cy="693241"/>
          </a:xfrm>
          <a:prstGeom prst="rect">
            <a:avLst/>
          </a:prstGeom>
          <a:noFill/>
        </p:spPr>
        <p:txBody>
          <a:bodyPr wrap="square" lIns="0" rIns="0" tIns="0" bIns="0" anchor="t">
            <a:spAutoFit/>
          </a:bodyPr>
          <a:lstStyle/>
          <a:p>
            <a:pPr algn="l">
              <a:lnSpc>
                <a:spcPct val="122000"/>
              </a:lnSpc>
            </a:pPr>
            <a:r>
              <a:rPr sz="1300" b="1" i="0">
                <a:solidFill>
                  <a:srgbClr val="111111"/>
                </a:solidFill>
                <a:latin typeface="Arial"/>
              </a:rPr>
              <a:t>EDA Graduate Showcase</a:t>
            </a:r>
          </a:p>
          <a:p>
            <a:pPr algn="l">
              <a:lnSpc>
                <a:spcPct val="122000"/>
              </a:lnSpc>
            </a:pPr>
            <a:r>
              <a:rPr sz="1300" b="1" i="0">
                <a:solidFill>
                  <a:srgbClr val="111111"/>
                </a:solidFill>
                <a:latin typeface="Arial"/>
              </a:rPr>
              <a:t>December 8, 2026 | Crosstown Theatre</a:t>
            </a:r>
          </a:p>
        </p:txBody>
      </p:sp>
      <p:sp>
        <p:nvSpPr>
          <p:cNvPr id="7" name="TextBox 6"/>
          <p:cNvSpPr txBox="1"/>
          <p:nvPr/>
        </p:nvSpPr>
        <p:spPr>
          <a:xfrm>
            <a:off x="1327150" y="1076325"/>
            <a:ext cx="2389528" cy="213360"/>
          </a:xfrm>
          <a:prstGeom prst="rect">
            <a:avLst/>
          </a:prstGeom>
          <a:noFill/>
        </p:spPr>
        <p:txBody>
          <a:bodyPr wrap="square" lIns="0" rIns="0" tIns="0" bIns="0" anchor="t">
            <a:spAutoFit/>
          </a:bodyPr>
          <a:lstStyle/>
          <a:p>
            <a:pPr algn="l"/>
            <a:r>
              <a:rPr sz="1400" b="0" i="1">
                <a:solidFill>
                  <a:srgbClr val="8C8C8C"/>
                </a:solidFill>
                <a:latin typeface="Arial"/>
              </a:rPr>
              <a:t>[Your team or company logo]</a:t>
            </a:r>
          </a:p>
        </p:txBody>
      </p:sp>
      <p:sp>
        <p:nvSpPr>
          <p:cNvPr id="8" name="TextBox 7"/>
          <p:cNvSpPr txBox="1"/>
          <p:nvPr/>
        </p:nvSpPr>
        <p:spPr>
          <a:xfrm>
            <a:off x="812800" y="2611834"/>
            <a:ext cx="6629400" cy="198120"/>
          </a:xfrm>
          <a:prstGeom prst="rect">
            <a:avLst/>
          </a:prstGeom>
          <a:noFill/>
        </p:spPr>
        <p:txBody>
          <a:bodyPr wrap="square" lIns="0" rIns="0" tIns="0" bIns="0" anchor="t">
            <a:spAutoFit/>
          </a:bodyPr>
          <a:lstStyle/>
          <a:p>
            <a:pPr algn="l"/>
            <a:r>
              <a:rPr sz="1300" b="1" i="0" spc="200">
                <a:solidFill>
                  <a:srgbClr val="DEDEDE"/>
                </a:solidFill>
                <a:latin typeface="Arial"/>
              </a:rPr>
              <a:t>[TEAM NAME]</a:t>
            </a:r>
          </a:p>
        </p:txBody>
      </p:sp>
      <p:sp>
        <p:nvSpPr>
          <p:cNvPr id="9" name="TextBox 8"/>
          <p:cNvSpPr txBox="1"/>
          <p:nvPr/>
        </p:nvSpPr>
        <p:spPr>
          <a:xfrm>
            <a:off x="812800" y="2961084"/>
            <a:ext cx="6629400" cy="731519"/>
          </a:xfrm>
          <a:prstGeom prst="rect">
            <a:avLst/>
          </a:prstGeom>
          <a:noFill/>
        </p:spPr>
        <p:txBody>
          <a:bodyPr wrap="square" lIns="0" rIns="0" tIns="0" bIns="0" anchor="t">
            <a:spAutoFit/>
          </a:bodyPr>
          <a:lstStyle/>
          <a:p>
            <a:pPr algn="l">
              <a:lnSpc>
                <a:spcPct val="91000"/>
              </a:lnSpc>
            </a:pPr>
            <a:r>
              <a:rPr sz="4800" b="1" i="0">
                <a:solidFill>
                  <a:srgbClr val="F2F2F2"/>
                </a:solidFill>
                <a:latin typeface="Arial"/>
              </a:rPr>
              <a:t>[Project Name]</a:t>
            </a:r>
          </a:p>
        </p:txBody>
      </p:sp>
      <p:sp>
        <p:nvSpPr>
          <p:cNvPr id="10" name="TextBox 9"/>
          <p:cNvSpPr txBox="1"/>
          <p:nvPr/>
        </p:nvSpPr>
        <p:spPr>
          <a:xfrm>
            <a:off x="812800" y="3753544"/>
            <a:ext cx="6629400" cy="297160"/>
          </a:xfrm>
          <a:prstGeom prst="rect">
            <a:avLst/>
          </a:prstGeom>
          <a:noFill/>
        </p:spPr>
        <p:txBody>
          <a:bodyPr wrap="square" lIns="0" rIns="0" tIns="0" bIns="0" anchor="t">
            <a:spAutoFit/>
          </a:bodyPr>
          <a:lstStyle/>
          <a:p>
            <a:pPr algn="l">
              <a:lnSpc>
                <a:spcPct val="113000"/>
              </a:lnSpc>
            </a:pPr>
            <a:r>
              <a:rPr sz="1800" b="0" i="0">
                <a:solidFill>
                  <a:srgbClr val="C8C8C8"/>
                </a:solidFill>
                <a:latin typeface="Arial"/>
              </a:rPr>
              <a:t>[Street address], [Neighborhood], Memphis, TN [ZIP]</a:t>
            </a:r>
          </a:p>
        </p:txBody>
      </p:sp>
      <p:sp>
        <p:nvSpPr>
          <p:cNvPr id="11" name="TextBox 10"/>
          <p:cNvSpPr txBox="1"/>
          <p:nvPr/>
        </p:nvSpPr>
        <p:spPr>
          <a:xfrm>
            <a:off x="812800" y="4203104"/>
            <a:ext cx="6629400" cy="247650"/>
          </a:xfrm>
          <a:prstGeom prst="rect">
            <a:avLst/>
          </a:prstGeom>
          <a:noFill/>
        </p:spPr>
        <p:txBody>
          <a:bodyPr wrap="square" lIns="0" rIns="0" tIns="0" bIns="0" anchor="t">
            <a:spAutoFit/>
          </a:bodyPr>
          <a:lstStyle/>
          <a:p>
            <a:pPr algn="l">
              <a:lnSpc>
                <a:spcPct val="113000"/>
              </a:lnSpc>
            </a:pPr>
            <a:r>
              <a:rPr sz="1500" b="0" i="0">
                <a:solidFill>
                  <a:srgbClr val="DEDEDE"/>
                </a:solidFill>
                <a:latin typeface="Arial"/>
              </a:rPr>
              <a:t>[# units] [product type] for [target buyer or renter]</a:t>
            </a:r>
          </a:p>
        </p:txBody>
      </p:sp>
      <p:sp>
        <p:nvSpPr>
          <p:cNvPr id="12" name="TextBox 11"/>
          <p:cNvSpPr txBox="1"/>
          <p:nvPr/>
        </p:nvSpPr>
        <p:spPr>
          <a:xfrm>
            <a:off x="812800" y="5519539"/>
            <a:ext cx="6629400" cy="231080"/>
          </a:xfrm>
          <a:prstGeom prst="rect">
            <a:avLst/>
          </a:prstGeom>
          <a:noFill/>
        </p:spPr>
        <p:txBody>
          <a:bodyPr wrap="square" lIns="0" rIns="0" tIns="0" bIns="0" anchor="t">
            <a:spAutoFit/>
          </a:bodyPr>
          <a:lstStyle/>
          <a:p>
            <a:pPr algn="l">
              <a:lnSpc>
                <a:spcPct val="122000"/>
              </a:lnSpc>
            </a:pPr>
            <a:r>
              <a:rPr sz="1300" b="1" i="0">
                <a:solidFill>
                  <a:srgbClr val="F2F2F2"/>
                </a:solidFill>
                <a:latin typeface="Arial"/>
              </a:rPr>
              <a:t>Team:</a:t>
            </a:r>
            <a:r>
              <a:rPr sz="1300" b="0" i="0">
                <a:solidFill>
                  <a:srgbClr val="C8C8C8"/>
                </a:solidFill>
                <a:latin typeface="Arial"/>
              </a:rPr>
              <a:t> [Name], [Name], [Name], [Name], [Name], [Name]</a:t>
            </a:r>
          </a:p>
        </p:txBody>
      </p:sp>
      <p:sp>
        <p:nvSpPr>
          <p:cNvPr id="13" name="TextBox 12"/>
          <p:cNvSpPr txBox="1"/>
          <p:nvPr/>
        </p:nvSpPr>
        <p:spPr>
          <a:xfrm>
            <a:off x="812800" y="5814119"/>
            <a:ext cx="6629400" cy="231080"/>
          </a:xfrm>
          <a:prstGeom prst="rect">
            <a:avLst/>
          </a:prstGeom>
          <a:noFill/>
        </p:spPr>
        <p:txBody>
          <a:bodyPr wrap="square" lIns="0" rIns="0" tIns="0" bIns="0" anchor="t">
            <a:spAutoFit/>
          </a:bodyPr>
          <a:lstStyle/>
          <a:p>
            <a:pPr algn="l">
              <a:lnSpc>
                <a:spcPct val="122000"/>
              </a:lnSpc>
            </a:pPr>
            <a:r>
              <a:rPr sz="1300" b="1" i="0">
                <a:solidFill>
                  <a:srgbClr val="F2F2F2"/>
                </a:solidFill>
                <a:latin typeface="Arial"/>
              </a:rPr>
              <a:t>Pitch coach:</a:t>
            </a:r>
            <a:r>
              <a:rPr sz="1300" b="0" i="0">
                <a:solidFill>
                  <a:srgbClr val="C8C8C8"/>
                </a:solidFill>
                <a:latin typeface="Arial"/>
              </a:rPr>
              <a:t> [Name]</a:t>
            </a:r>
          </a:p>
        </p:txBody>
      </p:sp>
    </p:spTree>
  </p:cSld>
  <p:clrMapOvr>
    <a:masterClrMapping/>
  </p:clrMapOvr>
</p:sld>
</file>

<file path=ppt/slides/slide2.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74043" cy="254000"/>
          </a:xfrm>
          <a:prstGeom prst="roundRect">
            <a:avLst>
              <a:gd name="adj" fmla="val 10000"/>
            </a:avLst>
          </a:prstGeom>
          <a:solidFill>
            <a:srgbClr val="DEDEDE"/>
          </a:solidFill>
          <a:ln>
            <a:noFill/>
          </a:ln>
          <a:effectLst/>
        </p:spPr>
        <p:txBody>
          <a:bodyPr rtlCol="0" anchor="ctr"/>
          <a:lstStyle/>
          <a:p/>
        </p:txBody>
      </p:sp>
      <p:sp>
        <p:nvSpPr>
          <p:cNvPr id="5" name="Rounded Rectangle 4"/>
          <p:cNvSpPr/>
          <p:nvPr/>
        </p:nvSpPr>
        <p:spPr>
          <a:xfrm>
            <a:off x="812800" y="1869380"/>
            <a:ext cx="4826000" cy="3556000"/>
          </a:xfrm>
          <a:prstGeom prst="roundRect">
            <a:avLst>
              <a:gd name="adj" fmla="val 1071"/>
            </a:avLst>
          </a:prstGeom>
          <a:solidFill>
            <a:srgbClr val="FFFFFF"/>
          </a:solidFill>
          <a:ln w="19050">
            <a:solidFill>
              <a:srgbClr val="8C8C8C"/>
            </a:solidFill>
            <a:prstDash val="dash"/>
          </a:ln>
          <a:effectLst/>
        </p:spPr>
        <p:txBody>
          <a:bodyPr rtlCol="0" anchor="ctr"/>
          <a:lstStyle/>
          <a:p/>
        </p:txBody>
      </p:sp>
      <p:sp>
        <p:nvSpPr>
          <p:cNvPr id="6" name="Rectangle 5"/>
          <p:cNvSpPr/>
          <p:nvPr/>
        </p:nvSpPr>
        <p:spPr>
          <a:xfrm>
            <a:off x="5892800" y="2415480"/>
            <a:ext cx="5486400" cy="12700"/>
          </a:xfrm>
          <a:prstGeom prst="rect">
            <a:avLst/>
          </a:prstGeom>
          <a:solidFill>
            <a:srgbClr val="D0D0D0"/>
          </a:solidFill>
          <a:ln>
            <a:noFill/>
          </a:ln>
          <a:effectLst/>
        </p:spPr>
        <p:txBody>
          <a:bodyPr rtlCol="0" anchor="ctr"/>
          <a:lstStyle/>
          <a:p>
            <a:pPr algn="ctr"/>
          </a:p>
        </p:txBody>
      </p:sp>
      <p:sp>
        <p:nvSpPr>
          <p:cNvPr id="7" name="Rectangle 6"/>
          <p:cNvSpPr/>
          <p:nvPr/>
        </p:nvSpPr>
        <p:spPr>
          <a:xfrm>
            <a:off x="5892800" y="2847280"/>
            <a:ext cx="5486400" cy="12700"/>
          </a:xfrm>
          <a:prstGeom prst="rect">
            <a:avLst/>
          </a:prstGeom>
          <a:solidFill>
            <a:srgbClr val="D0D0D0"/>
          </a:solidFill>
          <a:ln>
            <a:noFill/>
          </a:ln>
          <a:effectLst/>
        </p:spPr>
        <p:txBody>
          <a:bodyPr rtlCol="0" anchor="ctr"/>
          <a:lstStyle/>
          <a:p>
            <a:pPr algn="ctr"/>
          </a:p>
        </p:txBody>
      </p:sp>
      <p:sp>
        <p:nvSpPr>
          <p:cNvPr id="8" name="Rectangle 7"/>
          <p:cNvSpPr/>
          <p:nvPr/>
        </p:nvSpPr>
        <p:spPr>
          <a:xfrm>
            <a:off x="5892800" y="3279080"/>
            <a:ext cx="5486400" cy="12700"/>
          </a:xfrm>
          <a:prstGeom prst="rect">
            <a:avLst/>
          </a:prstGeom>
          <a:solidFill>
            <a:srgbClr val="D0D0D0"/>
          </a:solidFill>
          <a:ln>
            <a:noFill/>
          </a:ln>
          <a:effectLst/>
        </p:spPr>
        <p:txBody>
          <a:bodyPr rtlCol="0" anchor="ctr"/>
          <a:lstStyle/>
          <a:p>
            <a:pPr algn="ctr"/>
          </a:p>
        </p:txBody>
      </p:sp>
      <p:sp>
        <p:nvSpPr>
          <p:cNvPr id="9" name="Rectangle 8"/>
          <p:cNvSpPr/>
          <p:nvPr/>
        </p:nvSpPr>
        <p:spPr>
          <a:xfrm>
            <a:off x="5892800" y="3710880"/>
            <a:ext cx="5486400" cy="12700"/>
          </a:xfrm>
          <a:prstGeom prst="rect">
            <a:avLst/>
          </a:prstGeom>
          <a:solidFill>
            <a:srgbClr val="D0D0D0"/>
          </a:solidFill>
          <a:ln>
            <a:noFill/>
          </a:ln>
          <a:effectLst/>
        </p:spPr>
        <p:txBody>
          <a:bodyPr rtlCol="0" anchor="ctr"/>
          <a:lstStyle/>
          <a:p>
            <a:pPr algn="ctr"/>
          </a:p>
        </p:txBody>
      </p:sp>
      <p:sp>
        <p:nvSpPr>
          <p:cNvPr id="10" name="Rectangle 9"/>
          <p:cNvSpPr/>
          <p:nvPr/>
        </p:nvSpPr>
        <p:spPr>
          <a:xfrm>
            <a:off x="5892800" y="4142680"/>
            <a:ext cx="5486400" cy="12700"/>
          </a:xfrm>
          <a:prstGeom prst="rect">
            <a:avLst/>
          </a:prstGeom>
          <a:solidFill>
            <a:srgbClr val="D0D0D0"/>
          </a:solidFill>
          <a:ln>
            <a:noFill/>
          </a:ln>
          <a:effectLst/>
        </p:spPr>
        <p:txBody>
          <a:bodyPr rtlCol="0" anchor="ctr"/>
          <a:lstStyle/>
          <a:p>
            <a:pPr algn="ctr"/>
          </a:p>
        </p:txBody>
      </p:sp>
      <p:sp>
        <p:nvSpPr>
          <p:cNvPr id="11" name="Rectangle 10"/>
          <p:cNvSpPr/>
          <p:nvPr/>
        </p:nvSpPr>
        <p:spPr>
          <a:xfrm>
            <a:off x="5892800" y="4574480"/>
            <a:ext cx="5486400" cy="12700"/>
          </a:xfrm>
          <a:prstGeom prst="rect">
            <a:avLst/>
          </a:prstGeom>
          <a:solidFill>
            <a:srgbClr val="D0D0D0"/>
          </a:solidFill>
          <a:ln>
            <a:noFill/>
          </a:ln>
          <a:effectLst/>
        </p:spPr>
        <p:txBody>
          <a:bodyPr rtlCol="0" anchor="ctr"/>
          <a:lstStyle/>
          <a:p>
            <a:pPr algn="ctr"/>
          </a:p>
        </p:txBody>
      </p:sp>
      <p:sp>
        <p:nvSpPr>
          <p:cNvPr id="12" name="Rounded Rectangle 11"/>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13" name="Rounded Rectangle 12"/>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14" name="TextBox 13"/>
          <p:cNvSpPr txBox="1"/>
          <p:nvPr/>
        </p:nvSpPr>
        <p:spPr>
          <a:xfrm>
            <a:off x="927100" y="850900"/>
            <a:ext cx="1736661" cy="182879"/>
          </a:xfrm>
          <a:prstGeom prst="rect">
            <a:avLst/>
          </a:prstGeom>
          <a:noFill/>
        </p:spPr>
        <p:txBody>
          <a:bodyPr wrap="square" lIns="0" rIns="0" tIns="0" bIns="0" anchor="t">
            <a:spAutoFit/>
          </a:bodyPr>
          <a:lstStyle/>
          <a:p>
            <a:pPr algn="l"/>
            <a:r>
              <a:rPr sz="1200" b="1" i="0" spc="150">
                <a:solidFill>
                  <a:srgbClr val="111111"/>
                </a:solidFill>
                <a:latin typeface="Arial"/>
              </a:rPr>
              <a:t>SECTION 01 | 0:45</a:t>
            </a:r>
          </a:p>
        </p:txBody>
      </p:sp>
      <p:sp>
        <p:nvSpPr>
          <p:cNvPr id="15" name="TextBox 14"/>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Project at a glance</a:t>
            </a:r>
          </a:p>
        </p:txBody>
      </p:sp>
      <p:sp>
        <p:nvSpPr>
          <p:cNvPr id="16" name="TextBox 15"/>
          <p:cNvSpPr txBox="1"/>
          <p:nvPr/>
        </p:nvSpPr>
        <p:spPr>
          <a:xfrm>
            <a:off x="2110644" y="3535957"/>
            <a:ext cx="2230310" cy="222845"/>
          </a:xfrm>
          <a:prstGeom prst="rect">
            <a:avLst/>
          </a:prstGeom>
          <a:noFill/>
        </p:spPr>
        <p:txBody>
          <a:bodyPr wrap="square" lIns="0" rIns="0" tIns="0" bIns="0" anchor="t">
            <a:spAutoFit/>
          </a:bodyPr>
          <a:lstStyle/>
          <a:p>
            <a:pPr algn="ctr">
              <a:lnSpc>
                <a:spcPct val="117000"/>
              </a:lnSpc>
            </a:pPr>
            <a:r>
              <a:rPr sz="1300" b="0" i="1">
                <a:solidFill>
                  <a:srgbClr val="8C8C8C"/>
                </a:solidFill>
                <a:latin typeface="Arial"/>
              </a:rPr>
              <a:t>[Best site photo or rendering]</a:t>
            </a:r>
          </a:p>
        </p:txBody>
      </p:sp>
      <p:sp>
        <p:nvSpPr>
          <p:cNvPr id="17" name="TextBox 16"/>
          <p:cNvSpPr txBox="1"/>
          <p:nvPr/>
        </p:nvSpPr>
        <p:spPr>
          <a:xfrm>
            <a:off x="5892800" y="2536130"/>
            <a:ext cx="2006600" cy="182879"/>
          </a:xfrm>
          <a:prstGeom prst="rect">
            <a:avLst/>
          </a:prstGeom>
          <a:noFill/>
        </p:spPr>
        <p:txBody>
          <a:bodyPr wrap="square" lIns="0" rIns="0" tIns="0" bIns="0" anchor="t">
            <a:spAutoFit/>
          </a:bodyPr>
          <a:lstStyle/>
          <a:p>
            <a:pPr algn="l"/>
            <a:r>
              <a:rPr sz="1200" b="1" i="0" spc="100">
                <a:solidFill>
                  <a:srgbClr val="333333"/>
                </a:solidFill>
                <a:latin typeface="Arial"/>
              </a:rPr>
              <a:t>ADDRESS</a:t>
            </a:r>
          </a:p>
        </p:txBody>
      </p:sp>
      <p:sp>
        <p:nvSpPr>
          <p:cNvPr id="18" name="TextBox 17"/>
          <p:cNvSpPr txBox="1"/>
          <p:nvPr/>
        </p:nvSpPr>
        <p:spPr>
          <a:xfrm>
            <a:off x="7924800" y="2517080"/>
            <a:ext cx="3617976" cy="213360"/>
          </a:xfrm>
          <a:prstGeom prst="rect">
            <a:avLst/>
          </a:prstGeom>
          <a:noFill/>
        </p:spPr>
        <p:txBody>
          <a:bodyPr wrap="square" lIns="0" rIns="0" tIns="0" bIns="0" anchor="t">
            <a:spAutoFit/>
          </a:bodyPr>
          <a:lstStyle/>
          <a:p>
            <a:pPr algn="l"/>
            <a:r>
              <a:rPr sz="1400" b="0" i="1">
                <a:solidFill>
                  <a:srgbClr val="8C8C8C"/>
                </a:solidFill>
                <a:latin typeface="Arial"/>
              </a:rPr>
              <a:t>[Street address, ZIP]</a:t>
            </a:r>
          </a:p>
        </p:txBody>
      </p:sp>
      <p:sp>
        <p:nvSpPr>
          <p:cNvPr id="19" name="TextBox 18"/>
          <p:cNvSpPr txBox="1"/>
          <p:nvPr/>
        </p:nvSpPr>
        <p:spPr>
          <a:xfrm>
            <a:off x="5892800" y="2967930"/>
            <a:ext cx="2006600" cy="182879"/>
          </a:xfrm>
          <a:prstGeom prst="rect">
            <a:avLst/>
          </a:prstGeom>
          <a:noFill/>
        </p:spPr>
        <p:txBody>
          <a:bodyPr wrap="square" lIns="0" rIns="0" tIns="0" bIns="0" anchor="t">
            <a:spAutoFit/>
          </a:bodyPr>
          <a:lstStyle/>
          <a:p>
            <a:pPr algn="l"/>
            <a:r>
              <a:rPr sz="1200" b="1" i="0" spc="100">
                <a:solidFill>
                  <a:srgbClr val="333333"/>
                </a:solidFill>
                <a:latin typeface="Arial"/>
              </a:rPr>
              <a:t>WE WILL BUILD</a:t>
            </a:r>
          </a:p>
        </p:txBody>
      </p:sp>
      <p:sp>
        <p:nvSpPr>
          <p:cNvPr id="20" name="TextBox 19"/>
          <p:cNvSpPr txBox="1"/>
          <p:nvPr/>
        </p:nvSpPr>
        <p:spPr>
          <a:xfrm>
            <a:off x="7924800" y="2948880"/>
            <a:ext cx="3617976" cy="213360"/>
          </a:xfrm>
          <a:prstGeom prst="rect">
            <a:avLst/>
          </a:prstGeom>
          <a:noFill/>
        </p:spPr>
        <p:txBody>
          <a:bodyPr wrap="square" lIns="0" rIns="0" tIns="0" bIns="0" anchor="t">
            <a:spAutoFit/>
          </a:bodyPr>
          <a:lstStyle/>
          <a:p>
            <a:pPr algn="l"/>
            <a:r>
              <a:rPr sz="1400" b="0" i="1">
                <a:solidFill>
                  <a:srgbClr val="8C8C8C"/>
                </a:solidFill>
                <a:latin typeface="Arial"/>
              </a:rPr>
              <a:t>[# units, product type, size]</a:t>
            </a:r>
          </a:p>
        </p:txBody>
      </p:sp>
      <p:sp>
        <p:nvSpPr>
          <p:cNvPr id="21" name="TextBox 20"/>
          <p:cNvSpPr txBox="1"/>
          <p:nvPr/>
        </p:nvSpPr>
        <p:spPr>
          <a:xfrm>
            <a:off x="5892800" y="3399730"/>
            <a:ext cx="2006600" cy="182879"/>
          </a:xfrm>
          <a:prstGeom prst="rect">
            <a:avLst/>
          </a:prstGeom>
          <a:noFill/>
        </p:spPr>
        <p:txBody>
          <a:bodyPr wrap="square" lIns="0" rIns="0" tIns="0" bIns="0" anchor="t">
            <a:spAutoFit/>
          </a:bodyPr>
          <a:lstStyle/>
          <a:p>
            <a:pPr algn="l"/>
            <a:r>
              <a:rPr sz="1200" b="1" i="0" spc="100">
                <a:solidFill>
                  <a:srgbClr val="333333"/>
                </a:solidFill>
                <a:latin typeface="Arial"/>
              </a:rPr>
              <a:t>FOR</a:t>
            </a:r>
          </a:p>
        </p:txBody>
      </p:sp>
      <p:sp>
        <p:nvSpPr>
          <p:cNvPr id="22" name="TextBox 21"/>
          <p:cNvSpPr txBox="1"/>
          <p:nvPr/>
        </p:nvSpPr>
        <p:spPr>
          <a:xfrm>
            <a:off x="7924800" y="3380680"/>
            <a:ext cx="3617976" cy="213360"/>
          </a:xfrm>
          <a:prstGeom prst="rect">
            <a:avLst/>
          </a:prstGeom>
          <a:noFill/>
        </p:spPr>
        <p:txBody>
          <a:bodyPr wrap="square" lIns="0" rIns="0" tIns="0" bIns="0" anchor="t">
            <a:spAutoFit/>
          </a:bodyPr>
          <a:lstStyle/>
          <a:p>
            <a:pPr algn="l"/>
            <a:r>
              <a:rPr sz="1400" b="0" i="1">
                <a:solidFill>
                  <a:srgbClr val="8C8C8C"/>
                </a:solidFill>
                <a:latin typeface="Arial"/>
              </a:rPr>
              <a:t>[Target buyer or renter, income range]</a:t>
            </a:r>
          </a:p>
        </p:txBody>
      </p:sp>
      <p:sp>
        <p:nvSpPr>
          <p:cNvPr id="23" name="TextBox 22"/>
          <p:cNvSpPr txBox="1"/>
          <p:nvPr/>
        </p:nvSpPr>
        <p:spPr>
          <a:xfrm>
            <a:off x="5892800" y="3831530"/>
            <a:ext cx="2006600" cy="182879"/>
          </a:xfrm>
          <a:prstGeom prst="rect">
            <a:avLst/>
          </a:prstGeom>
          <a:noFill/>
        </p:spPr>
        <p:txBody>
          <a:bodyPr wrap="square" lIns="0" rIns="0" tIns="0" bIns="0" anchor="t">
            <a:spAutoFit/>
          </a:bodyPr>
          <a:lstStyle/>
          <a:p>
            <a:pPr algn="l"/>
            <a:r>
              <a:rPr sz="1200" b="1" i="0" spc="100">
                <a:solidFill>
                  <a:srgbClr val="333333"/>
                </a:solidFill>
                <a:latin typeface="Arial"/>
              </a:rPr>
              <a:t>TOTAL COST</a:t>
            </a:r>
          </a:p>
        </p:txBody>
      </p:sp>
      <p:sp>
        <p:nvSpPr>
          <p:cNvPr id="24" name="TextBox 23"/>
          <p:cNvSpPr txBox="1"/>
          <p:nvPr/>
        </p:nvSpPr>
        <p:spPr>
          <a:xfrm>
            <a:off x="7924800" y="3812480"/>
            <a:ext cx="3617976" cy="213360"/>
          </a:xfrm>
          <a:prstGeom prst="rect">
            <a:avLst/>
          </a:prstGeom>
          <a:noFill/>
        </p:spPr>
        <p:txBody>
          <a:bodyPr wrap="square" lIns="0" rIns="0" tIns="0" bIns="0" anchor="t">
            <a:spAutoFit/>
          </a:bodyPr>
          <a:lstStyle/>
          <a:p>
            <a:pPr algn="l"/>
            <a:r>
              <a:rPr sz="1400" b="0" i="1">
                <a:solidFill>
                  <a:srgbClr val="8C8C8C"/>
                </a:solidFill>
                <a:latin typeface="Arial"/>
              </a:rPr>
              <a:t>[$ total development cost]</a:t>
            </a:r>
          </a:p>
        </p:txBody>
      </p:sp>
      <p:sp>
        <p:nvSpPr>
          <p:cNvPr id="25" name="TextBox 24"/>
          <p:cNvSpPr txBox="1"/>
          <p:nvPr/>
        </p:nvSpPr>
        <p:spPr>
          <a:xfrm>
            <a:off x="5892800" y="4263330"/>
            <a:ext cx="2006600" cy="182879"/>
          </a:xfrm>
          <a:prstGeom prst="rect">
            <a:avLst/>
          </a:prstGeom>
          <a:noFill/>
        </p:spPr>
        <p:txBody>
          <a:bodyPr wrap="square" lIns="0" rIns="0" tIns="0" bIns="0" anchor="t">
            <a:spAutoFit/>
          </a:bodyPr>
          <a:lstStyle/>
          <a:p>
            <a:pPr algn="l"/>
            <a:r>
              <a:rPr sz="1200" b="1" i="0" spc="100">
                <a:solidFill>
                  <a:srgbClr val="333333"/>
                </a:solidFill>
                <a:latin typeface="Arial"/>
              </a:rPr>
              <a:t>VALUE OR PRICE</a:t>
            </a:r>
          </a:p>
        </p:txBody>
      </p:sp>
      <p:sp>
        <p:nvSpPr>
          <p:cNvPr id="26" name="TextBox 25"/>
          <p:cNvSpPr txBox="1"/>
          <p:nvPr/>
        </p:nvSpPr>
        <p:spPr>
          <a:xfrm>
            <a:off x="7924800" y="4244280"/>
            <a:ext cx="3617976" cy="213360"/>
          </a:xfrm>
          <a:prstGeom prst="rect">
            <a:avLst/>
          </a:prstGeom>
          <a:noFill/>
        </p:spPr>
        <p:txBody>
          <a:bodyPr wrap="square" lIns="0" rIns="0" tIns="0" bIns="0" anchor="t">
            <a:spAutoFit/>
          </a:bodyPr>
          <a:lstStyle/>
          <a:p>
            <a:pPr algn="l"/>
            <a:r>
              <a:rPr sz="1400" b="0" i="1">
                <a:solidFill>
                  <a:srgbClr val="8C8C8C"/>
                </a:solidFill>
                <a:latin typeface="Arial"/>
              </a:rPr>
              <a:t>[$ sale price or stabilized value]</a:t>
            </a:r>
          </a:p>
        </p:txBody>
      </p:sp>
      <p:sp>
        <p:nvSpPr>
          <p:cNvPr id="27" name="TextBox 26"/>
          <p:cNvSpPr txBox="1"/>
          <p:nvPr/>
        </p:nvSpPr>
        <p:spPr>
          <a:xfrm>
            <a:off x="5892800" y="4695130"/>
            <a:ext cx="2006600" cy="182879"/>
          </a:xfrm>
          <a:prstGeom prst="rect">
            <a:avLst/>
          </a:prstGeom>
          <a:noFill/>
        </p:spPr>
        <p:txBody>
          <a:bodyPr wrap="square" lIns="0" rIns="0" tIns="0" bIns="0" anchor="t">
            <a:spAutoFit/>
          </a:bodyPr>
          <a:lstStyle/>
          <a:p>
            <a:pPr algn="l"/>
            <a:r>
              <a:rPr sz="1200" b="1" i="0" spc="100">
                <a:solidFill>
                  <a:srgbClr val="333333"/>
                </a:solidFill>
                <a:latin typeface="Arial"/>
              </a:rPr>
              <a:t>OUR ASK</a:t>
            </a:r>
          </a:p>
        </p:txBody>
      </p:sp>
      <p:sp>
        <p:nvSpPr>
          <p:cNvPr id="28" name="TextBox 27"/>
          <p:cNvSpPr txBox="1"/>
          <p:nvPr/>
        </p:nvSpPr>
        <p:spPr>
          <a:xfrm>
            <a:off x="7924800" y="4676080"/>
            <a:ext cx="3617976" cy="213360"/>
          </a:xfrm>
          <a:prstGeom prst="rect">
            <a:avLst/>
          </a:prstGeom>
          <a:noFill/>
        </p:spPr>
        <p:txBody>
          <a:bodyPr wrap="square" lIns="0" rIns="0" tIns="0" bIns="0" anchor="t">
            <a:spAutoFit/>
          </a:bodyPr>
          <a:lstStyle/>
          <a:p>
            <a:pPr algn="l"/>
            <a:r>
              <a:rPr sz="1400" b="0" i="1">
                <a:solidFill>
                  <a:srgbClr val="8C8C8C"/>
                </a:solidFill>
                <a:latin typeface="Arial"/>
              </a:rPr>
              <a:t>[$ amount, type of funding]</a:t>
            </a:r>
          </a:p>
        </p:txBody>
      </p:sp>
      <p:sp>
        <p:nvSpPr>
          <p:cNvPr id="29" name="TextBox 28"/>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30" name="TextBox 29"/>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a:t>
            </a:r>
          </a:p>
        </p:txBody>
      </p:sp>
      <p:sp>
        <p:nvSpPr>
          <p:cNvPr id="31" name="TextBox 30"/>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02</a:t>
            </a:r>
          </a:p>
        </p:txBody>
      </p:sp>
    </p:spTree>
  </p:cSld>
  <p:clrMapOvr>
    <a:masterClrMapping/>
  </p:clrMapOvr>
</p:sld>
</file>

<file path=ppt/slides/slide3.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74043" cy="254000"/>
          </a:xfrm>
          <a:prstGeom prst="roundRect">
            <a:avLst>
              <a:gd name="adj" fmla="val 10000"/>
            </a:avLst>
          </a:prstGeom>
          <a:solidFill>
            <a:srgbClr val="DEDEDE"/>
          </a:solidFill>
          <a:ln>
            <a:noFill/>
          </a:ln>
          <a:effectLst/>
        </p:spPr>
        <p:txBody>
          <a:bodyPr rtlCol="0" anchor="ctr"/>
          <a:lstStyle/>
          <a:p/>
        </p:txBody>
      </p:sp>
      <p:sp>
        <p:nvSpPr>
          <p:cNvPr id="5" name="Rounded Rectangle 4"/>
          <p:cNvSpPr/>
          <p:nvPr/>
        </p:nvSpPr>
        <p:spPr>
          <a:xfrm>
            <a:off x="812800" y="1869380"/>
            <a:ext cx="5207000" cy="3683000"/>
          </a:xfrm>
          <a:prstGeom prst="roundRect">
            <a:avLst>
              <a:gd name="adj" fmla="val 1034"/>
            </a:avLst>
          </a:prstGeom>
          <a:solidFill>
            <a:srgbClr val="FFFFFF"/>
          </a:solidFill>
          <a:ln w="19050">
            <a:solidFill>
              <a:srgbClr val="8C8C8C"/>
            </a:solidFill>
            <a:prstDash val="dash"/>
          </a:ln>
          <a:effectLst/>
        </p:spPr>
        <p:txBody>
          <a:bodyPr rtlCol="0" anchor="ctr"/>
          <a:lstStyle/>
          <a:p/>
        </p:txBody>
      </p:sp>
      <p:sp>
        <p:nvSpPr>
          <p:cNvPr id="6" name="Rounded Rectangle 5"/>
          <p:cNvSpPr/>
          <p:nvPr/>
        </p:nvSpPr>
        <p:spPr>
          <a:xfrm>
            <a:off x="6273800" y="1869380"/>
            <a:ext cx="5105400" cy="1365150"/>
          </a:xfrm>
          <a:prstGeom prst="roundRect">
            <a:avLst>
              <a:gd name="adj" fmla="val 1860"/>
            </a:avLst>
          </a:prstGeom>
          <a:solidFill>
            <a:srgbClr val="FFFFFF"/>
          </a:solidFill>
          <a:ln>
            <a:noFill/>
          </a:ln>
          <a:effectLst/>
        </p:spPr>
        <p:txBody>
          <a:bodyPr rtlCol="0" anchor="ctr"/>
          <a:lstStyle/>
          <a:p/>
        </p:txBody>
      </p:sp>
      <p:sp>
        <p:nvSpPr>
          <p:cNvPr id="7" name="Rectangle 6"/>
          <p:cNvSpPr/>
          <p:nvPr/>
        </p:nvSpPr>
        <p:spPr>
          <a:xfrm>
            <a:off x="6273800" y="1869380"/>
            <a:ext cx="5105400" cy="50800"/>
          </a:xfrm>
          <a:prstGeom prst="rect">
            <a:avLst/>
          </a:prstGeom>
          <a:solidFill>
            <a:srgbClr val="DEDEDE"/>
          </a:solidFill>
          <a:ln>
            <a:noFill/>
          </a:ln>
          <a:effectLst/>
        </p:spPr>
        <p:txBody>
          <a:bodyPr rtlCol="0" anchor="ctr"/>
          <a:lstStyle/>
          <a:p>
            <a:pPr algn="ctr"/>
          </a:p>
        </p:txBody>
      </p:sp>
      <p:sp>
        <p:nvSpPr>
          <p:cNvPr id="8" name="Rounded Rectangle 7"/>
          <p:cNvSpPr/>
          <p:nvPr/>
        </p:nvSpPr>
        <p:spPr>
          <a:xfrm>
            <a:off x="6273800" y="3361531"/>
            <a:ext cx="5105400" cy="1066105"/>
          </a:xfrm>
          <a:prstGeom prst="roundRect">
            <a:avLst>
              <a:gd name="adj" fmla="val 2382"/>
            </a:avLst>
          </a:prstGeom>
          <a:solidFill>
            <a:srgbClr val="FFFFFF"/>
          </a:solidFill>
          <a:ln>
            <a:noFill/>
          </a:ln>
          <a:effectLst/>
        </p:spPr>
        <p:txBody>
          <a:bodyPr rtlCol="0" anchor="ctr"/>
          <a:lstStyle/>
          <a:p/>
        </p:txBody>
      </p:sp>
      <p:sp>
        <p:nvSpPr>
          <p:cNvPr id="9" name="Rectangle 8"/>
          <p:cNvSpPr/>
          <p:nvPr/>
        </p:nvSpPr>
        <p:spPr>
          <a:xfrm>
            <a:off x="6273800" y="3361531"/>
            <a:ext cx="5105400" cy="50800"/>
          </a:xfrm>
          <a:prstGeom prst="rect">
            <a:avLst/>
          </a:prstGeom>
          <a:solidFill>
            <a:srgbClr val="DEDEDE"/>
          </a:solidFill>
          <a:ln>
            <a:noFill/>
          </a:ln>
          <a:effectLst/>
        </p:spPr>
        <p:txBody>
          <a:bodyPr rtlCol="0" anchor="ctr"/>
          <a:lstStyle/>
          <a:p>
            <a:pPr algn="ctr"/>
          </a:p>
        </p:txBody>
      </p:sp>
      <p:sp>
        <p:nvSpPr>
          <p:cNvPr id="10" name="Rounded Rectangle 9"/>
          <p:cNvSpPr/>
          <p:nvPr/>
        </p:nvSpPr>
        <p:spPr>
          <a:xfrm>
            <a:off x="6273800" y="4554636"/>
            <a:ext cx="5105400" cy="1066105"/>
          </a:xfrm>
          <a:prstGeom prst="roundRect">
            <a:avLst>
              <a:gd name="adj" fmla="val 2382"/>
            </a:avLst>
          </a:prstGeom>
          <a:solidFill>
            <a:srgbClr val="DEDEDE"/>
          </a:solidFill>
          <a:ln>
            <a:noFill/>
          </a:ln>
          <a:effectLst/>
        </p:spPr>
        <p:txBody>
          <a:bodyPr rtlCol="0" anchor="ctr"/>
          <a:lstStyle/>
          <a:p/>
        </p:txBody>
      </p:sp>
      <p:sp>
        <p:nvSpPr>
          <p:cNvPr id="11" name="Rectangle 10"/>
          <p:cNvSpPr/>
          <p:nvPr/>
        </p:nvSpPr>
        <p:spPr>
          <a:xfrm>
            <a:off x="6273800" y="4554636"/>
            <a:ext cx="5105400" cy="50800"/>
          </a:xfrm>
          <a:prstGeom prst="rect">
            <a:avLst/>
          </a:prstGeom>
          <a:solidFill>
            <a:srgbClr val="333333"/>
          </a:solidFill>
          <a:ln>
            <a:noFill/>
          </a:ln>
          <a:effectLst/>
        </p:spPr>
        <p:txBody>
          <a:bodyPr rtlCol="0" anchor="ctr"/>
          <a:lstStyle/>
          <a:p>
            <a:pPr algn="ctr"/>
          </a:p>
        </p:txBody>
      </p:sp>
      <p:sp>
        <p:nvSpPr>
          <p:cNvPr id="12" name="Rounded Rectangle 11"/>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13" name="Rounded Rectangle 12"/>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14" name="TextBox 13"/>
          <p:cNvSpPr txBox="1"/>
          <p:nvPr/>
        </p:nvSpPr>
        <p:spPr>
          <a:xfrm>
            <a:off x="927100" y="850900"/>
            <a:ext cx="1736661" cy="182879"/>
          </a:xfrm>
          <a:prstGeom prst="rect">
            <a:avLst/>
          </a:prstGeom>
          <a:noFill/>
        </p:spPr>
        <p:txBody>
          <a:bodyPr wrap="square" lIns="0" rIns="0" tIns="0" bIns="0" anchor="t">
            <a:spAutoFit/>
          </a:bodyPr>
          <a:lstStyle/>
          <a:p>
            <a:pPr algn="l"/>
            <a:r>
              <a:rPr sz="1200" b="1" i="0" spc="150">
                <a:solidFill>
                  <a:srgbClr val="111111"/>
                </a:solidFill>
                <a:latin typeface="Arial"/>
              </a:rPr>
              <a:t>SECTION 02 | 0:45</a:t>
            </a:r>
          </a:p>
        </p:txBody>
      </p:sp>
      <p:sp>
        <p:nvSpPr>
          <p:cNvPr id="15" name="TextBox 14"/>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Site and neighborhood</a:t>
            </a:r>
          </a:p>
        </p:txBody>
      </p:sp>
      <p:sp>
        <p:nvSpPr>
          <p:cNvPr id="16" name="TextBox 15"/>
          <p:cNvSpPr txBox="1"/>
          <p:nvPr/>
        </p:nvSpPr>
        <p:spPr>
          <a:xfrm>
            <a:off x="1160716" y="3599457"/>
            <a:ext cx="4511167" cy="222845"/>
          </a:xfrm>
          <a:prstGeom prst="rect">
            <a:avLst/>
          </a:prstGeom>
          <a:noFill/>
        </p:spPr>
        <p:txBody>
          <a:bodyPr wrap="square" lIns="0" rIns="0" tIns="0" bIns="0" anchor="t">
            <a:spAutoFit/>
          </a:bodyPr>
          <a:lstStyle/>
          <a:p>
            <a:pPr algn="ctr">
              <a:lnSpc>
                <a:spcPct val="117000"/>
              </a:lnSpc>
            </a:pPr>
            <a:r>
              <a:rPr sz="1300" b="0" i="1">
                <a:solidFill>
                  <a:srgbClr val="8C8C8C"/>
                </a:solidFill>
                <a:latin typeface="Arial"/>
              </a:rPr>
              <a:t>[Location map with your site and nearby amenities marked]</a:t>
            </a:r>
          </a:p>
        </p:txBody>
      </p:sp>
      <p:sp>
        <p:nvSpPr>
          <p:cNvPr id="17" name="TextBox 16"/>
          <p:cNvSpPr txBox="1"/>
          <p:nvPr/>
        </p:nvSpPr>
        <p:spPr>
          <a:xfrm>
            <a:off x="6502400" y="2148780"/>
            <a:ext cx="4859528" cy="243840"/>
          </a:xfrm>
          <a:prstGeom prst="rect">
            <a:avLst/>
          </a:prstGeom>
          <a:noFill/>
        </p:spPr>
        <p:txBody>
          <a:bodyPr wrap="square" lIns="0" rIns="0" tIns="0" bIns="0" anchor="t">
            <a:spAutoFit/>
          </a:bodyPr>
          <a:lstStyle/>
          <a:p>
            <a:pPr algn="l">
              <a:lnSpc>
                <a:spcPct val="100000"/>
              </a:lnSpc>
            </a:pPr>
            <a:r>
              <a:rPr sz="1600" b="1" i="0">
                <a:solidFill>
                  <a:srgbClr val="111111"/>
                </a:solidFill>
                <a:latin typeface="Arial"/>
              </a:rPr>
              <a:t>Site strengths</a:t>
            </a:r>
          </a:p>
        </p:txBody>
      </p:sp>
      <p:sp>
        <p:nvSpPr>
          <p:cNvPr id="18" name="TextBox 17"/>
          <p:cNvSpPr txBox="1"/>
          <p:nvPr/>
        </p:nvSpPr>
        <p:spPr>
          <a:xfrm>
            <a:off x="6502400" y="2484040"/>
            <a:ext cx="4859528"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[Strength 1: lot size, topography, frontage]</a:t>
            </a:r>
          </a:p>
        </p:txBody>
      </p:sp>
      <p:sp>
        <p:nvSpPr>
          <p:cNvPr id="19" name="TextBox 18"/>
          <p:cNvSpPr txBox="1"/>
          <p:nvPr/>
        </p:nvSpPr>
        <p:spPr>
          <a:xfrm>
            <a:off x="6502400" y="2783085"/>
            <a:ext cx="4859528"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[Strength 2: utilities, access, condition]</a:t>
            </a:r>
          </a:p>
        </p:txBody>
      </p:sp>
      <p:sp>
        <p:nvSpPr>
          <p:cNvPr id="20" name="TextBox 19"/>
          <p:cNvSpPr txBox="1"/>
          <p:nvPr/>
        </p:nvSpPr>
        <p:spPr>
          <a:xfrm>
            <a:off x="6502400" y="3640931"/>
            <a:ext cx="4859528" cy="243840"/>
          </a:xfrm>
          <a:prstGeom prst="rect">
            <a:avLst/>
          </a:prstGeom>
          <a:noFill/>
        </p:spPr>
        <p:txBody>
          <a:bodyPr wrap="square" lIns="0" rIns="0" tIns="0" bIns="0" anchor="t">
            <a:spAutoFit/>
          </a:bodyPr>
          <a:lstStyle/>
          <a:p>
            <a:pPr algn="l">
              <a:lnSpc>
                <a:spcPct val="100000"/>
              </a:lnSpc>
            </a:pPr>
            <a:r>
              <a:rPr sz="1600" b="1" i="0">
                <a:solidFill>
                  <a:srgbClr val="111111"/>
                </a:solidFill>
                <a:latin typeface="Arial"/>
              </a:rPr>
              <a:t>What is nearby</a:t>
            </a:r>
          </a:p>
        </p:txBody>
      </p:sp>
      <p:sp>
        <p:nvSpPr>
          <p:cNvPr id="21" name="TextBox 20"/>
          <p:cNvSpPr txBox="1"/>
          <p:nvPr/>
        </p:nvSpPr>
        <p:spPr>
          <a:xfrm>
            <a:off x="6502400" y="3976191"/>
            <a:ext cx="4859528"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[Schools, transit, jobs, groceries, parks]</a:t>
            </a:r>
          </a:p>
        </p:txBody>
      </p:sp>
      <p:sp>
        <p:nvSpPr>
          <p:cNvPr id="22" name="TextBox 21"/>
          <p:cNvSpPr txBox="1"/>
          <p:nvPr/>
        </p:nvSpPr>
        <p:spPr>
          <a:xfrm>
            <a:off x="6502400" y="4834036"/>
            <a:ext cx="4859528" cy="243840"/>
          </a:xfrm>
          <a:prstGeom prst="rect">
            <a:avLst/>
          </a:prstGeom>
          <a:noFill/>
        </p:spPr>
        <p:txBody>
          <a:bodyPr wrap="square" lIns="0" rIns="0" tIns="0" bIns="0" anchor="t">
            <a:spAutoFit/>
          </a:bodyPr>
          <a:lstStyle/>
          <a:p>
            <a:pPr algn="l">
              <a:lnSpc>
                <a:spcPct val="100000"/>
              </a:lnSpc>
            </a:pPr>
            <a:r>
              <a:rPr sz="1600" b="1" i="0">
                <a:solidFill>
                  <a:srgbClr val="111111"/>
                </a:solidFill>
                <a:latin typeface="Arial"/>
              </a:rPr>
              <a:t>Neighborhood activity</a:t>
            </a:r>
          </a:p>
        </p:txBody>
      </p:sp>
      <p:sp>
        <p:nvSpPr>
          <p:cNvPr id="23" name="TextBox 22"/>
          <p:cNvSpPr txBox="1"/>
          <p:nvPr/>
        </p:nvSpPr>
        <p:spPr>
          <a:xfrm>
            <a:off x="6502400" y="5169296"/>
            <a:ext cx="4859528"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[Recent investments, new projects, public plans]</a:t>
            </a:r>
          </a:p>
        </p:txBody>
      </p:sp>
      <p:sp>
        <p:nvSpPr>
          <p:cNvPr id="24" name="TextBox 23"/>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25" name="TextBox 24"/>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a:t>
            </a:r>
          </a:p>
        </p:txBody>
      </p:sp>
      <p:sp>
        <p:nvSpPr>
          <p:cNvPr id="26" name="TextBox 25"/>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03</a:t>
            </a:r>
          </a:p>
        </p:txBody>
      </p:sp>
    </p:spTree>
  </p:cSld>
  <p:clrMapOvr>
    <a:masterClrMapping/>
  </p:clrMapOvr>
</p:sld>
</file>

<file path=ppt/slides/slide4.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74043" cy="254000"/>
          </a:xfrm>
          <a:prstGeom prst="roundRect">
            <a:avLst>
              <a:gd name="adj" fmla="val 10000"/>
            </a:avLst>
          </a:prstGeom>
          <a:solidFill>
            <a:srgbClr val="DEDEDE"/>
          </a:solidFill>
          <a:ln>
            <a:noFill/>
          </a:ln>
          <a:effectLst/>
        </p:spPr>
        <p:txBody>
          <a:bodyPr rtlCol="0" anchor="ctr"/>
          <a:lstStyle/>
          <a:p/>
        </p:txBody>
      </p:sp>
      <p:sp>
        <p:nvSpPr>
          <p:cNvPr id="5" name="Rounded Rectangle 4"/>
          <p:cNvSpPr/>
          <p:nvPr/>
        </p:nvSpPr>
        <p:spPr>
          <a:xfrm>
            <a:off x="812800" y="1869380"/>
            <a:ext cx="5181600" cy="2222500"/>
          </a:xfrm>
          <a:prstGeom prst="roundRect">
            <a:avLst>
              <a:gd name="adj" fmla="val 1714"/>
            </a:avLst>
          </a:prstGeom>
          <a:solidFill>
            <a:srgbClr val="FFFFFF"/>
          </a:solidFill>
          <a:ln w="19050">
            <a:solidFill>
              <a:srgbClr val="8C8C8C"/>
            </a:solidFill>
            <a:prstDash val="dash"/>
          </a:ln>
          <a:effectLst/>
        </p:spPr>
        <p:txBody>
          <a:bodyPr rtlCol="0" anchor="ctr"/>
          <a:lstStyle/>
          <a:p/>
        </p:txBody>
      </p:sp>
      <p:sp>
        <p:nvSpPr>
          <p:cNvPr id="6" name="Rounded Rectangle 5"/>
          <p:cNvSpPr/>
          <p:nvPr/>
        </p:nvSpPr>
        <p:spPr>
          <a:xfrm>
            <a:off x="6197600" y="1869380"/>
            <a:ext cx="5181600" cy="2222500"/>
          </a:xfrm>
          <a:prstGeom prst="roundRect">
            <a:avLst>
              <a:gd name="adj" fmla="val 1714"/>
            </a:avLst>
          </a:prstGeom>
          <a:solidFill>
            <a:srgbClr val="FFFFFF"/>
          </a:solidFill>
          <a:ln w="19050">
            <a:solidFill>
              <a:srgbClr val="8C8C8C"/>
            </a:solidFill>
            <a:prstDash val="dash"/>
          </a:ln>
          <a:effectLst/>
        </p:spPr>
        <p:txBody>
          <a:bodyPr rtlCol="0" anchor="ctr"/>
          <a:lstStyle/>
          <a:p/>
        </p:txBody>
      </p:sp>
      <p:sp>
        <p:nvSpPr>
          <p:cNvPr id="7" name="Rounded Rectangle 6"/>
          <p:cNvSpPr/>
          <p:nvPr/>
        </p:nvSpPr>
        <p:spPr>
          <a:xfrm>
            <a:off x="812800" y="4345880"/>
            <a:ext cx="2032000" cy="977900"/>
          </a:xfrm>
          <a:prstGeom prst="roundRect">
            <a:avLst>
              <a:gd name="adj" fmla="val 2597"/>
            </a:avLst>
          </a:prstGeom>
          <a:solidFill>
            <a:srgbClr val="FFFFFF"/>
          </a:solidFill>
          <a:ln>
            <a:noFill/>
          </a:ln>
          <a:effectLst/>
        </p:spPr>
        <p:txBody>
          <a:bodyPr rtlCol="0" anchor="ctr"/>
          <a:lstStyle/>
          <a:p/>
        </p:txBody>
      </p:sp>
      <p:sp>
        <p:nvSpPr>
          <p:cNvPr id="8" name="Rectangle 7"/>
          <p:cNvSpPr/>
          <p:nvPr/>
        </p:nvSpPr>
        <p:spPr>
          <a:xfrm>
            <a:off x="812800" y="4345880"/>
            <a:ext cx="2032000" cy="50800"/>
          </a:xfrm>
          <a:prstGeom prst="rect">
            <a:avLst/>
          </a:prstGeom>
          <a:solidFill>
            <a:srgbClr val="DEDEDE"/>
          </a:solidFill>
          <a:ln>
            <a:noFill/>
          </a:ln>
          <a:effectLst/>
        </p:spPr>
        <p:txBody>
          <a:bodyPr rtlCol="0" anchor="ctr"/>
          <a:lstStyle/>
          <a:p>
            <a:pPr algn="ctr"/>
          </a:p>
        </p:txBody>
      </p:sp>
      <p:sp>
        <p:nvSpPr>
          <p:cNvPr id="9" name="Rounded Rectangle 8"/>
          <p:cNvSpPr/>
          <p:nvPr/>
        </p:nvSpPr>
        <p:spPr>
          <a:xfrm>
            <a:off x="2946400" y="4345880"/>
            <a:ext cx="2032000" cy="977900"/>
          </a:xfrm>
          <a:prstGeom prst="roundRect">
            <a:avLst>
              <a:gd name="adj" fmla="val 2597"/>
            </a:avLst>
          </a:prstGeom>
          <a:solidFill>
            <a:srgbClr val="FFFFFF"/>
          </a:solidFill>
          <a:ln>
            <a:noFill/>
          </a:ln>
          <a:effectLst/>
        </p:spPr>
        <p:txBody>
          <a:bodyPr rtlCol="0" anchor="ctr"/>
          <a:lstStyle/>
          <a:p/>
        </p:txBody>
      </p:sp>
      <p:sp>
        <p:nvSpPr>
          <p:cNvPr id="10" name="Rectangle 9"/>
          <p:cNvSpPr/>
          <p:nvPr/>
        </p:nvSpPr>
        <p:spPr>
          <a:xfrm>
            <a:off x="2946400" y="4345880"/>
            <a:ext cx="2032000" cy="50800"/>
          </a:xfrm>
          <a:prstGeom prst="rect">
            <a:avLst/>
          </a:prstGeom>
          <a:solidFill>
            <a:srgbClr val="DEDEDE"/>
          </a:solidFill>
          <a:ln>
            <a:noFill/>
          </a:ln>
          <a:effectLst/>
        </p:spPr>
        <p:txBody>
          <a:bodyPr rtlCol="0" anchor="ctr"/>
          <a:lstStyle/>
          <a:p>
            <a:pPr algn="ctr"/>
          </a:p>
        </p:txBody>
      </p:sp>
      <p:sp>
        <p:nvSpPr>
          <p:cNvPr id="11" name="Rounded Rectangle 10"/>
          <p:cNvSpPr/>
          <p:nvPr/>
        </p:nvSpPr>
        <p:spPr>
          <a:xfrm>
            <a:off x="5080000" y="4345880"/>
            <a:ext cx="2032000" cy="977900"/>
          </a:xfrm>
          <a:prstGeom prst="roundRect">
            <a:avLst>
              <a:gd name="adj" fmla="val 2597"/>
            </a:avLst>
          </a:prstGeom>
          <a:solidFill>
            <a:srgbClr val="FFFFFF"/>
          </a:solidFill>
          <a:ln>
            <a:noFill/>
          </a:ln>
          <a:effectLst/>
        </p:spPr>
        <p:txBody>
          <a:bodyPr rtlCol="0" anchor="ctr"/>
          <a:lstStyle/>
          <a:p/>
        </p:txBody>
      </p:sp>
      <p:sp>
        <p:nvSpPr>
          <p:cNvPr id="12" name="Rectangle 11"/>
          <p:cNvSpPr/>
          <p:nvPr/>
        </p:nvSpPr>
        <p:spPr>
          <a:xfrm>
            <a:off x="5080000" y="4345880"/>
            <a:ext cx="2032000" cy="50800"/>
          </a:xfrm>
          <a:prstGeom prst="rect">
            <a:avLst/>
          </a:prstGeom>
          <a:solidFill>
            <a:srgbClr val="DEDEDE"/>
          </a:solidFill>
          <a:ln>
            <a:noFill/>
          </a:ln>
          <a:effectLst/>
        </p:spPr>
        <p:txBody>
          <a:bodyPr rtlCol="0" anchor="ctr"/>
          <a:lstStyle/>
          <a:p>
            <a:pPr algn="ctr"/>
          </a:p>
        </p:txBody>
      </p:sp>
      <p:sp>
        <p:nvSpPr>
          <p:cNvPr id="13" name="Rounded Rectangle 12"/>
          <p:cNvSpPr/>
          <p:nvPr/>
        </p:nvSpPr>
        <p:spPr>
          <a:xfrm>
            <a:off x="7213600" y="4345880"/>
            <a:ext cx="2032000" cy="977900"/>
          </a:xfrm>
          <a:prstGeom prst="roundRect">
            <a:avLst>
              <a:gd name="adj" fmla="val 2597"/>
            </a:avLst>
          </a:prstGeom>
          <a:solidFill>
            <a:srgbClr val="FFFFFF"/>
          </a:solidFill>
          <a:ln>
            <a:noFill/>
          </a:ln>
          <a:effectLst/>
        </p:spPr>
        <p:txBody>
          <a:bodyPr rtlCol="0" anchor="ctr"/>
          <a:lstStyle/>
          <a:p/>
        </p:txBody>
      </p:sp>
      <p:sp>
        <p:nvSpPr>
          <p:cNvPr id="14" name="Rectangle 13"/>
          <p:cNvSpPr/>
          <p:nvPr/>
        </p:nvSpPr>
        <p:spPr>
          <a:xfrm>
            <a:off x="7213600" y="4345880"/>
            <a:ext cx="2032000" cy="50800"/>
          </a:xfrm>
          <a:prstGeom prst="rect">
            <a:avLst/>
          </a:prstGeom>
          <a:solidFill>
            <a:srgbClr val="DEDEDE"/>
          </a:solidFill>
          <a:ln>
            <a:noFill/>
          </a:ln>
          <a:effectLst/>
        </p:spPr>
        <p:txBody>
          <a:bodyPr rtlCol="0" anchor="ctr"/>
          <a:lstStyle/>
          <a:p>
            <a:pPr algn="ctr"/>
          </a:p>
        </p:txBody>
      </p:sp>
      <p:sp>
        <p:nvSpPr>
          <p:cNvPr id="15" name="Rounded Rectangle 14"/>
          <p:cNvSpPr/>
          <p:nvPr/>
        </p:nvSpPr>
        <p:spPr>
          <a:xfrm>
            <a:off x="9347200" y="4345880"/>
            <a:ext cx="2032000" cy="977900"/>
          </a:xfrm>
          <a:prstGeom prst="roundRect">
            <a:avLst>
              <a:gd name="adj" fmla="val 2597"/>
            </a:avLst>
          </a:prstGeom>
          <a:solidFill>
            <a:srgbClr val="FFFFFF"/>
          </a:solidFill>
          <a:ln>
            <a:noFill/>
          </a:ln>
          <a:effectLst/>
        </p:spPr>
        <p:txBody>
          <a:bodyPr rtlCol="0" anchor="ctr"/>
          <a:lstStyle/>
          <a:p/>
        </p:txBody>
      </p:sp>
      <p:sp>
        <p:nvSpPr>
          <p:cNvPr id="16" name="Rectangle 15"/>
          <p:cNvSpPr/>
          <p:nvPr/>
        </p:nvSpPr>
        <p:spPr>
          <a:xfrm>
            <a:off x="9347200" y="4345880"/>
            <a:ext cx="2032000" cy="50800"/>
          </a:xfrm>
          <a:prstGeom prst="rect">
            <a:avLst/>
          </a:prstGeom>
          <a:solidFill>
            <a:srgbClr val="DEDEDE"/>
          </a:solidFill>
          <a:ln>
            <a:noFill/>
          </a:ln>
          <a:effectLst/>
        </p:spPr>
        <p:txBody>
          <a:bodyPr rtlCol="0" anchor="ctr"/>
          <a:lstStyle/>
          <a:p>
            <a:pPr algn="ctr"/>
          </a:p>
        </p:txBody>
      </p:sp>
      <p:sp>
        <p:nvSpPr>
          <p:cNvPr id="17" name="Rounded Rectangle 16"/>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18" name="Rounded Rectangle 17"/>
          <p:cNvSpPr/>
          <p:nvPr/>
        </p:nvSpPr>
        <p:spPr>
          <a:xfrm>
            <a:off x="11014868" y="6248400"/>
            <a:ext cx="364331" cy="254000"/>
          </a:xfrm>
          <a:prstGeom prst="roundRect">
            <a:avLst>
              <a:gd name="adj" fmla="val 10000"/>
            </a:avLst>
          </a:prstGeom>
          <a:solidFill>
            <a:srgbClr val="DEDEDE"/>
          </a:solidFill>
          <a:ln>
            <a:noFill/>
          </a:ln>
          <a:effectLst/>
        </p:spPr>
        <p:txBody>
          <a:bodyPr rtlCol="0" anchor="ctr"/>
          <a:lstStyle/>
          <a:p/>
        </p:txBody>
      </p:sp>
      <p:sp>
        <p:nvSpPr>
          <p:cNvPr id="19" name="TextBox 18"/>
          <p:cNvSpPr txBox="1"/>
          <p:nvPr/>
        </p:nvSpPr>
        <p:spPr>
          <a:xfrm>
            <a:off x="927100" y="850900"/>
            <a:ext cx="1736661" cy="182879"/>
          </a:xfrm>
          <a:prstGeom prst="rect">
            <a:avLst/>
          </a:prstGeom>
          <a:noFill/>
        </p:spPr>
        <p:txBody>
          <a:bodyPr wrap="square" lIns="0" rIns="0" tIns="0" bIns="0" anchor="t">
            <a:spAutoFit/>
          </a:bodyPr>
          <a:lstStyle/>
          <a:p>
            <a:pPr algn="l"/>
            <a:r>
              <a:rPr sz="1200" b="1" i="0" spc="150">
                <a:solidFill>
                  <a:srgbClr val="111111"/>
                </a:solidFill>
                <a:latin typeface="Arial"/>
              </a:rPr>
              <a:t>SECTION 03 | 0:45</a:t>
            </a:r>
          </a:p>
        </p:txBody>
      </p:sp>
      <p:sp>
        <p:nvSpPr>
          <p:cNvPr id="20" name="TextBox 19"/>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Development concept</a:t>
            </a:r>
          </a:p>
        </p:txBody>
      </p:sp>
      <p:sp>
        <p:nvSpPr>
          <p:cNvPr id="21" name="TextBox 20"/>
          <p:cNvSpPr txBox="1"/>
          <p:nvPr/>
        </p:nvSpPr>
        <p:spPr>
          <a:xfrm>
            <a:off x="2531864" y="2869207"/>
            <a:ext cx="1743471" cy="222845"/>
          </a:xfrm>
          <a:prstGeom prst="rect">
            <a:avLst/>
          </a:prstGeom>
          <a:noFill/>
        </p:spPr>
        <p:txBody>
          <a:bodyPr wrap="square" lIns="0" rIns="0" tIns="0" bIns="0" anchor="t">
            <a:spAutoFit/>
          </a:bodyPr>
          <a:lstStyle/>
          <a:p>
            <a:pPr algn="ctr">
              <a:lnSpc>
                <a:spcPct val="117000"/>
              </a:lnSpc>
            </a:pPr>
            <a:r>
              <a:rPr sz="1300" b="0" i="1">
                <a:solidFill>
                  <a:srgbClr val="8C8C8C"/>
                </a:solidFill>
                <a:latin typeface="Arial"/>
              </a:rPr>
              <a:t>[Site plan or floor plan]</a:t>
            </a:r>
          </a:p>
        </p:txBody>
      </p:sp>
      <p:sp>
        <p:nvSpPr>
          <p:cNvPr id="22" name="TextBox 21"/>
          <p:cNvSpPr txBox="1"/>
          <p:nvPr/>
        </p:nvSpPr>
        <p:spPr>
          <a:xfrm>
            <a:off x="7171961" y="2869207"/>
            <a:ext cx="3232777" cy="222845"/>
          </a:xfrm>
          <a:prstGeom prst="rect">
            <a:avLst/>
          </a:prstGeom>
          <a:noFill/>
        </p:spPr>
        <p:txBody>
          <a:bodyPr wrap="square" lIns="0" rIns="0" tIns="0" bIns="0" anchor="t">
            <a:spAutoFit/>
          </a:bodyPr>
          <a:lstStyle/>
          <a:p>
            <a:pPr algn="ctr">
              <a:lnSpc>
                <a:spcPct val="117000"/>
              </a:lnSpc>
            </a:pPr>
            <a:r>
              <a:rPr sz="1300" b="0" i="1">
                <a:solidFill>
                  <a:srgbClr val="8C8C8C"/>
                </a:solidFill>
                <a:latin typeface="Arial"/>
              </a:rPr>
              <a:t>[Rendering, elevation, or precedent photo]</a:t>
            </a:r>
          </a:p>
        </p:txBody>
      </p:sp>
      <p:sp>
        <p:nvSpPr>
          <p:cNvPr id="23" name="TextBox 22"/>
          <p:cNvSpPr txBox="1"/>
          <p:nvPr/>
        </p:nvSpPr>
        <p:spPr>
          <a:xfrm>
            <a:off x="965200" y="4549080"/>
            <a:ext cx="1821688" cy="182879"/>
          </a:xfrm>
          <a:prstGeom prst="rect">
            <a:avLst/>
          </a:prstGeom>
          <a:noFill/>
        </p:spPr>
        <p:txBody>
          <a:bodyPr wrap="square" lIns="0" rIns="0" tIns="0" bIns="0" anchor="t">
            <a:spAutoFit/>
          </a:bodyPr>
          <a:lstStyle/>
          <a:p>
            <a:pPr algn="l"/>
            <a:r>
              <a:rPr sz="1200" b="1" i="0" spc="100">
                <a:solidFill>
                  <a:srgbClr val="333333"/>
                </a:solidFill>
                <a:latin typeface="Arial"/>
              </a:rPr>
              <a:t>TYPE</a:t>
            </a:r>
          </a:p>
        </p:txBody>
      </p:sp>
      <p:sp>
        <p:nvSpPr>
          <p:cNvPr id="24" name="TextBox 23"/>
          <p:cNvSpPr txBox="1"/>
          <p:nvPr/>
        </p:nvSpPr>
        <p:spPr>
          <a:xfrm>
            <a:off x="965200" y="4777680"/>
            <a:ext cx="1821688" cy="393700"/>
          </a:xfrm>
          <a:prstGeom prst="rect">
            <a:avLst/>
          </a:prstGeom>
          <a:noFill/>
        </p:spPr>
        <p:txBody>
          <a:bodyPr wrap="square" lIns="0" rIns="0" tIns="0" bIns="0" anchor="t">
            <a:spAutoFit/>
          </a:bodyPr>
          <a:lstStyle/>
          <a:p>
            <a:pPr algn="l"/>
            <a:r>
              <a:rPr sz="1300" b="0" i="1">
                <a:solidFill>
                  <a:srgbClr val="8C8C8C"/>
                </a:solidFill>
                <a:latin typeface="Arial"/>
              </a:rPr>
              <a:t>[Single-family, duplex, townhome]</a:t>
            </a:r>
          </a:p>
        </p:txBody>
      </p:sp>
      <p:sp>
        <p:nvSpPr>
          <p:cNvPr id="25" name="TextBox 24"/>
          <p:cNvSpPr txBox="1"/>
          <p:nvPr/>
        </p:nvSpPr>
        <p:spPr>
          <a:xfrm>
            <a:off x="3098800" y="4549080"/>
            <a:ext cx="1821688" cy="182879"/>
          </a:xfrm>
          <a:prstGeom prst="rect">
            <a:avLst/>
          </a:prstGeom>
          <a:noFill/>
        </p:spPr>
        <p:txBody>
          <a:bodyPr wrap="square" lIns="0" rIns="0" tIns="0" bIns="0" anchor="t">
            <a:spAutoFit/>
          </a:bodyPr>
          <a:lstStyle/>
          <a:p>
            <a:pPr algn="l"/>
            <a:r>
              <a:rPr sz="1200" b="1" i="0" spc="100">
                <a:solidFill>
                  <a:srgbClr val="333333"/>
                </a:solidFill>
                <a:latin typeface="Arial"/>
              </a:rPr>
              <a:t>UNITS</a:t>
            </a:r>
          </a:p>
        </p:txBody>
      </p:sp>
      <p:sp>
        <p:nvSpPr>
          <p:cNvPr id="26" name="TextBox 25"/>
          <p:cNvSpPr txBox="1"/>
          <p:nvPr/>
        </p:nvSpPr>
        <p:spPr>
          <a:xfrm>
            <a:off x="3098800" y="4777680"/>
            <a:ext cx="1821688" cy="198120"/>
          </a:xfrm>
          <a:prstGeom prst="rect">
            <a:avLst/>
          </a:prstGeom>
          <a:noFill/>
        </p:spPr>
        <p:txBody>
          <a:bodyPr wrap="square" lIns="0" rIns="0" tIns="0" bIns="0" anchor="t">
            <a:spAutoFit/>
          </a:bodyPr>
          <a:lstStyle/>
          <a:p>
            <a:pPr algn="l"/>
            <a:r>
              <a:rPr sz="1300" b="0" i="1">
                <a:solidFill>
                  <a:srgbClr val="8C8C8C"/>
                </a:solidFill>
                <a:latin typeface="Arial"/>
              </a:rPr>
              <a:t>[# units]</a:t>
            </a:r>
          </a:p>
        </p:txBody>
      </p:sp>
      <p:sp>
        <p:nvSpPr>
          <p:cNvPr id="27" name="TextBox 26"/>
          <p:cNvSpPr txBox="1"/>
          <p:nvPr/>
        </p:nvSpPr>
        <p:spPr>
          <a:xfrm>
            <a:off x="5232400" y="4549080"/>
            <a:ext cx="1821688" cy="182879"/>
          </a:xfrm>
          <a:prstGeom prst="rect">
            <a:avLst/>
          </a:prstGeom>
          <a:noFill/>
        </p:spPr>
        <p:txBody>
          <a:bodyPr wrap="square" lIns="0" rIns="0" tIns="0" bIns="0" anchor="t">
            <a:spAutoFit/>
          </a:bodyPr>
          <a:lstStyle/>
          <a:p>
            <a:pPr algn="l"/>
            <a:r>
              <a:rPr sz="1200" b="1" i="0" spc="100">
                <a:solidFill>
                  <a:srgbClr val="333333"/>
                </a:solidFill>
                <a:latin typeface="Arial"/>
              </a:rPr>
              <a:t>SIZE</a:t>
            </a:r>
          </a:p>
        </p:txBody>
      </p:sp>
      <p:sp>
        <p:nvSpPr>
          <p:cNvPr id="28" name="TextBox 27"/>
          <p:cNvSpPr txBox="1"/>
          <p:nvPr/>
        </p:nvSpPr>
        <p:spPr>
          <a:xfrm>
            <a:off x="5232400" y="4777680"/>
            <a:ext cx="1821688" cy="198120"/>
          </a:xfrm>
          <a:prstGeom prst="rect">
            <a:avLst/>
          </a:prstGeom>
          <a:noFill/>
        </p:spPr>
        <p:txBody>
          <a:bodyPr wrap="square" lIns="0" rIns="0" tIns="0" bIns="0" anchor="t">
            <a:spAutoFit/>
          </a:bodyPr>
          <a:lstStyle/>
          <a:p>
            <a:pPr algn="l"/>
            <a:r>
              <a:rPr sz="1300" b="0" i="1">
                <a:solidFill>
                  <a:srgbClr val="8C8C8C"/>
                </a:solidFill>
                <a:latin typeface="Arial"/>
              </a:rPr>
              <a:t>[Sq ft, beds and baths]</a:t>
            </a:r>
          </a:p>
        </p:txBody>
      </p:sp>
      <p:sp>
        <p:nvSpPr>
          <p:cNvPr id="29" name="TextBox 28"/>
          <p:cNvSpPr txBox="1"/>
          <p:nvPr/>
        </p:nvSpPr>
        <p:spPr>
          <a:xfrm>
            <a:off x="7366000" y="4549080"/>
            <a:ext cx="1821688" cy="182879"/>
          </a:xfrm>
          <a:prstGeom prst="rect">
            <a:avLst/>
          </a:prstGeom>
          <a:noFill/>
        </p:spPr>
        <p:txBody>
          <a:bodyPr wrap="square" lIns="0" rIns="0" tIns="0" bIns="0" anchor="t">
            <a:spAutoFit/>
          </a:bodyPr>
          <a:lstStyle/>
          <a:p>
            <a:pPr algn="l"/>
            <a:r>
              <a:rPr sz="1200" b="1" i="0" spc="100">
                <a:solidFill>
                  <a:srgbClr val="333333"/>
                </a:solidFill>
                <a:latin typeface="Arial"/>
              </a:rPr>
              <a:t>PARKING</a:t>
            </a:r>
          </a:p>
        </p:txBody>
      </p:sp>
      <p:sp>
        <p:nvSpPr>
          <p:cNvPr id="30" name="TextBox 29"/>
          <p:cNvSpPr txBox="1"/>
          <p:nvPr/>
        </p:nvSpPr>
        <p:spPr>
          <a:xfrm>
            <a:off x="7366000" y="4777680"/>
            <a:ext cx="1821688" cy="198120"/>
          </a:xfrm>
          <a:prstGeom prst="rect">
            <a:avLst/>
          </a:prstGeom>
          <a:noFill/>
        </p:spPr>
        <p:txBody>
          <a:bodyPr wrap="square" lIns="0" rIns="0" tIns="0" bIns="0" anchor="t">
            <a:spAutoFit/>
          </a:bodyPr>
          <a:lstStyle/>
          <a:p>
            <a:pPr algn="l"/>
            <a:r>
              <a:rPr sz="1300" b="0" i="1">
                <a:solidFill>
                  <a:srgbClr val="8C8C8C"/>
                </a:solidFill>
                <a:latin typeface="Arial"/>
              </a:rPr>
              <a:t>[# spaces, type]</a:t>
            </a:r>
          </a:p>
        </p:txBody>
      </p:sp>
      <p:sp>
        <p:nvSpPr>
          <p:cNvPr id="31" name="TextBox 30"/>
          <p:cNvSpPr txBox="1"/>
          <p:nvPr/>
        </p:nvSpPr>
        <p:spPr>
          <a:xfrm>
            <a:off x="9499600" y="4549080"/>
            <a:ext cx="1821688" cy="182879"/>
          </a:xfrm>
          <a:prstGeom prst="rect">
            <a:avLst/>
          </a:prstGeom>
          <a:noFill/>
        </p:spPr>
        <p:txBody>
          <a:bodyPr wrap="square" lIns="0" rIns="0" tIns="0" bIns="0" anchor="t">
            <a:spAutoFit/>
          </a:bodyPr>
          <a:lstStyle/>
          <a:p>
            <a:pPr algn="l"/>
            <a:r>
              <a:rPr sz="1200" b="1" i="0" spc="100">
                <a:solidFill>
                  <a:srgbClr val="333333"/>
                </a:solidFill>
                <a:latin typeface="Arial"/>
              </a:rPr>
              <a:t>DESIGN</a:t>
            </a:r>
          </a:p>
        </p:txBody>
      </p:sp>
      <p:sp>
        <p:nvSpPr>
          <p:cNvPr id="32" name="TextBox 31"/>
          <p:cNvSpPr txBox="1"/>
          <p:nvPr/>
        </p:nvSpPr>
        <p:spPr>
          <a:xfrm>
            <a:off x="9499600" y="4777680"/>
            <a:ext cx="1821688" cy="198120"/>
          </a:xfrm>
          <a:prstGeom prst="rect">
            <a:avLst/>
          </a:prstGeom>
          <a:noFill/>
        </p:spPr>
        <p:txBody>
          <a:bodyPr wrap="square" lIns="0" rIns="0" tIns="0" bIns="0" anchor="t">
            <a:spAutoFit/>
          </a:bodyPr>
          <a:lstStyle/>
          <a:p>
            <a:pPr algn="l"/>
            <a:r>
              <a:rPr sz="1300" b="0" i="1">
                <a:solidFill>
                  <a:srgbClr val="8C8C8C"/>
                </a:solidFill>
                <a:latin typeface="Arial"/>
              </a:rPr>
              <a:t>[Style and key finishes]</a:t>
            </a:r>
          </a:p>
        </p:txBody>
      </p:sp>
      <p:sp>
        <p:nvSpPr>
          <p:cNvPr id="33" name="TextBox 32"/>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34" name="TextBox 33"/>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a:t>
            </a:r>
          </a:p>
        </p:txBody>
      </p:sp>
      <p:sp>
        <p:nvSpPr>
          <p:cNvPr id="35" name="TextBox 34"/>
          <p:cNvSpPr txBox="1"/>
          <p:nvPr/>
        </p:nvSpPr>
        <p:spPr>
          <a:xfrm>
            <a:off x="11116468" y="6286500"/>
            <a:ext cx="192976" cy="182879"/>
          </a:xfrm>
          <a:prstGeom prst="rect">
            <a:avLst/>
          </a:prstGeom>
          <a:noFill/>
        </p:spPr>
        <p:txBody>
          <a:bodyPr wrap="square" lIns="0" rIns="0" tIns="0" bIns="0" anchor="t">
            <a:spAutoFit/>
          </a:bodyPr>
          <a:lstStyle/>
          <a:p>
            <a:pPr algn="l"/>
            <a:r>
              <a:rPr sz="1200" b="1" i="0">
                <a:solidFill>
                  <a:srgbClr val="111111"/>
                </a:solidFill>
                <a:latin typeface="Arial"/>
              </a:rPr>
              <a:t>04</a:t>
            </a:r>
          </a:p>
        </p:txBody>
      </p:sp>
    </p:spTree>
  </p:cSld>
  <p:clrMapOvr>
    <a:masterClrMapping/>
  </p:clrMapOvr>
</p:sld>
</file>

<file path=ppt/slides/slide5.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74043" cy="254000"/>
          </a:xfrm>
          <a:prstGeom prst="roundRect">
            <a:avLst>
              <a:gd name="adj" fmla="val 10000"/>
            </a:avLst>
          </a:prstGeom>
          <a:solidFill>
            <a:srgbClr val="DEDEDE"/>
          </a:solidFill>
          <a:ln>
            <a:noFill/>
          </a:ln>
          <a:effectLst/>
        </p:spPr>
        <p:txBody>
          <a:bodyPr rtlCol="0" anchor="ctr"/>
          <a:lstStyle/>
          <a:p/>
        </p:txBody>
      </p:sp>
      <p:sp>
        <p:nvSpPr>
          <p:cNvPr id="5" name="Rectangle 4"/>
          <p:cNvSpPr/>
          <p:nvPr/>
        </p:nvSpPr>
        <p:spPr>
          <a:xfrm>
            <a:off x="812800" y="2339280"/>
            <a:ext cx="3048000" cy="393700"/>
          </a:xfrm>
          <a:prstGeom prst="rect">
            <a:avLst/>
          </a:prstGeom>
          <a:solidFill>
            <a:srgbClr val="333333"/>
          </a:solidFill>
          <a:ln>
            <a:noFill/>
          </a:ln>
          <a:effectLst/>
        </p:spPr>
        <p:txBody>
          <a:bodyPr rtlCol="0" anchor="ctr"/>
          <a:lstStyle/>
          <a:p/>
        </p:txBody>
      </p:sp>
      <p:sp>
        <p:nvSpPr>
          <p:cNvPr id="6" name="Rectangle 5"/>
          <p:cNvSpPr/>
          <p:nvPr/>
        </p:nvSpPr>
        <p:spPr>
          <a:xfrm>
            <a:off x="812800" y="2694880"/>
            <a:ext cx="3048000" cy="38100"/>
          </a:xfrm>
          <a:prstGeom prst="rect">
            <a:avLst/>
          </a:prstGeom>
          <a:solidFill>
            <a:srgbClr val="DEDEDE"/>
          </a:solidFill>
          <a:ln>
            <a:noFill/>
          </a:ln>
          <a:effectLst/>
        </p:spPr>
        <p:txBody>
          <a:bodyPr rtlCol="0" anchor="ctr"/>
          <a:lstStyle/>
          <a:p>
            <a:pPr algn="ctr"/>
          </a:p>
        </p:txBody>
      </p:sp>
      <p:sp>
        <p:nvSpPr>
          <p:cNvPr id="7" name="Rectangle 6"/>
          <p:cNvSpPr/>
          <p:nvPr/>
        </p:nvSpPr>
        <p:spPr>
          <a:xfrm>
            <a:off x="3860800" y="2339280"/>
            <a:ext cx="2540000" cy="393700"/>
          </a:xfrm>
          <a:prstGeom prst="rect">
            <a:avLst/>
          </a:prstGeom>
          <a:solidFill>
            <a:srgbClr val="333333"/>
          </a:solidFill>
          <a:ln>
            <a:noFill/>
          </a:ln>
          <a:effectLst/>
        </p:spPr>
        <p:txBody>
          <a:bodyPr rtlCol="0" anchor="ctr"/>
          <a:lstStyle/>
          <a:p/>
        </p:txBody>
      </p:sp>
      <p:sp>
        <p:nvSpPr>
          <p:cNvPr id="8" name="Rectangle 7"/>
          <p:cNvSpPr/>
          <p:nvPr/>
        </p:nvSpPr>
        <p:spPr>
          <a:xfrm>
            <a:off x="3860800" y="2694880"/>
            <a:ext cx="2540000" cy="38100"/>
          </a:xfrm>
          <a:prstGeom prst="rect">
            <a:avLst/>
          </a:prstGeom>
          <a:solidFill>
            <a:srgbClr val="DEDEDE"/>
          </a:solidFill>
          <a:ln>
            <a:noFill/>
          </a:ln>
          <a:effectLst/>
        </p:spPr>
        <p:txBody>
          <a:bodyPr rtlCol="0" anchor="ctr"/>
          <a:lstStyle/>
          <a:p>
            <a:pPr algn="ctr"/>
          </a:p>
        </p:txBody>
      </p:sp>
      <p:sp>
        <p:nvSpPr>
          <p:cNvPr id="9" name="Rectangle 8"/>
          <p:cNvSpPr/>
          <p:nvPr/>
        </p:nvSpPr>
        <p:spPr>
          <a:xfrm>
            <a:off x="6400800" y="2339280"/>
            <a:ext cx="2540000" cy="393700"/>
          </a:xfrm>
          <a:prstGeom prst="rect">
            <a:avLst/>
          </a:prstGeom>
          <a:solidFill>
            <a:srgbClr val="333333"/>
          </a:solidFill>
          <a:ln>
            <a:noFill/>
          </a:ln>
          <a:effectLst/>
        </p:spPr>
        <p:txBody>
          <a:bodyPr rtlCol="0" anchor="ctr"/>
          <a:lstStyle/>
          <a:p/>
        </p:txBody>
      </p:sp>
      <p:sp>
        <p:nvSpPr>
          <p:cNvPr id="10" name="Rectangle 9"/>
          <p:cNvSpPr/>
          <p:nvPr/>
        </p:nvSpPr>
        <p:spPr>
          <a:xfrm>
            <a:off x="6400800" y="2694880"/>
            <a:ext cx="2540000" cy="38100"/>
          </a:xfrm>
          <a:prstGeom prst="rect">
            <a:avLst/>
          </a:prstGeom>
          <a:solidFill>
            <a:srgbClr val="DEDEDE"/>
          </a:solidFill>
          <a:ln>
            <a:noFill/>
          </a:ln>
          <a:effectLst/>
        </p:spPr>
        <p:txBody>
          <a:bodyPr rtlCol="0" anchor="ctr"/>
          <a:lstStyle/>
          <a:p>
            <a:pPr algn="ctr"/>
          </a:p>
        </p:txBody>
      </p:sp>
      <p:sp>
        <p:nvSpPr>
          <p:cNvPr id="11" name="Rectangle 10"/>
          <p:cNvSpPr/>
          <p:nvPr/>
        </p:nvSpPr>
        <p:spPr>
          <a:xfrm>
            <a:off x="8940800" y="2339280"/>
            <a:ext cx="2438400" cy="393700"/>
          </a:xfrm>
          <a:prstGeom prst="rect">
            <a:avLst/>
          </a:prstGeom>
          <a:solidFill>
            <a:srgbClr val="333333"/>
          </a:solidFill>
          <a:ln>
            <a:noFill/>
          </a:ln>
          <a:effectLst/>
        </p:spPr>
        <p:txBody>
          <a:bodyPr rtlCol="0" anchor="ctr"/>
          <a:lstStyle/>
          <a:p/>
        </p:txBody>
      </p:sp>
      <p:sp>
        <p:nvSpPr>
          <p:cNvPr id="12" name="Rectangle 11"/>
          <p:cNvSpPr/>
          <p:nvPr/>
        </p:nvSpPr>
        <p:spPr>
          <a:xfrm>
            <a:off x="8940800" y="2694880"/>
            <a:ext cx="2438400" cy="38100"/>
          </a:xfrm>
          <a:prstGeom prst="rect">
            <a:avLst/>
          </a:prstGeom>
          <a:solidFill>
            <a:srgbClr val="DEDEDE"/>
          </a:solidFill>
          <a:ln>
            <a:noFill/>
          </a:ln>
          <a:effectLst/>
        </p:spPr>
        <p:txBody>
          <a:bodyPr rtlCol="0" anchor="ctr"/>
          <a:lstStyle/>
          <a:p>
            <a:pPr algn="ctr"/>
          </a:p>
        </p:txBody>
      </p:sp>
      <p:sp>
        <p:nvSpPr>
          <p:cNvPr id="13" name="Rectangle 12"/>
          <p:cNvSpPr/>
          <p:nvPr/>
        </p:nvSpPr>
        <p:spPr>
          <a:xfrm>
            <a:off x="812800" y="2732980"/>
            <a:ext cx="3048000" cy="371475"/>
          </a:xfrm>
          <a:prstGeom prst="rect">
            <a:avLst/>
          </a:prstGeom>
          <a:solidFill>
            <a:srgbClr val="FFFFFF"/>
          </a:solidFill>
          <a:ln>
            <a:noFill/>
          </a:ln>
          <a:effectLst/>
        </p:spPr>
        <p:txBody>
          <a:bodyPr rtlCol="0" anchor="ctr"/>
          <a:lstStyle/>
          <a:p/>
        </p:txBody>
      </p:sp>
      <p:sp>
        <p:nvSpPr>
          <p:cNvPr id="14" name="Rectangle 13"/>
          <p:cNvSpPr/>
          <p:nvPr/>
        </p:nvSpPr>
        <p:spPr>
          <a:xfrm>
            <a:off x="812800" y="3098105"/>
            <a:ext cx="3048000" cy="6350"/>
          </a:xfrm>
          <a:prstGeom prst="rect">
            <a:avLst/>
          </a:prstGeom>
          <a:solidFill>
            <a:srgbClr val="D0D0D0"/>
          </a:solidFill>
          <a:ln>
            <a:noFill/>
          </a:ln>
          <a:effectLst/>
        </p:spPr>
        <p:txBody>
          <a:bodyPr rtlCol="0" anchor="ctr"/>
          <a:lstStyle/>
          <a:p>
            <a:pPr algn="ctr"/>
          </a:p>
        </p:txBody>
      </p:sp>
      <p:sp>
        <p:nvSpPr>
          <p:cNvPr id="15" name="Rectangle 14"/>
          <p:cNvSpPr/>
          <p:nvPr/>
        </p:nvSpPr>
        <p:spPr>
          <a:xfrm>
            <a:off x="3860800" y="2732980"/>
            <a:ext cx="2540000" cy="371475"/>
          </a:xfrm>
          <a:prstGeom prst="rect">
            <a:avLst/>
          </a:prstGeom>
          <a:solidFill>
            <a:srgbClr val="FFFFFF"/>
          </a:solidFill>
          <a:ln>
            <a:noFill/>
          </a:ln>
          <a:effectLst/>
        </p:spPr>
        <p:txBody>
          <a:bodyPr rtlCol="0" anchor="ctr"/>
          <a:lstStyle/>
          <a:p/>
        </p:txBody>
      </p:sp>
      <p:sp>
        <p:nvSpPr>
          <p:cNvPr id="16" name="Rectangle 15"/>
          <p:cNvSpPr/>
          <p:nvPr/>
        </p:nvSpPr>
        <p:spPr>
          <a:xfrm>
            <a:off x="3860800" y="3098105"/>
            <a:ext cx="2540000" cy="6350"/>
          </a:xfrm>
          <a:prstGeom prst="rect">
            <a:avLst/>
          </a:prstGeom>
          <a:solidFill>
            <a:srgbClr val="D0D0D0"/>
          </a:solidFill>
          <a:ln>
            <a:noFill/>
          </a:ln>
          <a:effectLst/>
        </p:spPr>
        <p:txBody>
          <a:bodyPr rtlCol="0" anchor="ctr"/>
          <a:lstStyle/>
          <a:p>
            <a:pPr algn="ctr"/>
          </a:p>
        </p:txBody>
      </p:sp>
      <p:sp>
        <p:nvSpPr>
          <p:cNvPr id="17" name="Rectangle 16"/>
          <p:cNvSpPr/>
          <p:nvPr/>
        </p:nvSpPr>
        <p:spPr>
          <a:xfrm>
            <a:off x="6400800" y="2732980"/>
            <a:ext cx="2540000" cy="371475"/>
          </a:xfrm>
          <a:prstGeom prst="rect">
            <a:avLst/>
          </a:prstGeom>
          <a:solidFill>
            <a:srgbClr val="FFFFFF"/>
          </a:solidFill>
          <a:ln>
            <a:noFill/>
          </a:ln>
          <a:effectLst/>
        </p:spPr>
        <p:txBody>
          <a:bodyPr rtlCol="0" anchor="ctr"/>
          <a:lstStyle/>
          <a:p/>
        </p:txBody>
      </p:sp>
      <p:sp>
        <p:nvSpPr>
          <p:cNvPr id="18" name="Rectangle 17"/>
          <p:cNvSpPr/>
          <p:nvPr/>
        </p:nvSpPr>
        <p:spPr>
          <a:xfrm>
            <a:off x="6400800" y="3098105"/>
            <a:ext cx="2540000" cy="6350"/>
          </a:xfrm>
          <a:prstGeom prst="rect">
            <a:avLst/>
          </a:prstGeom>
          <a:solidFill>
            <a:srgbClr val="D0D0D0"/>
          </a:solidFill>
          <a:ln>
            <a:noFill/>
          </a:ln>
          <a:effectLst/>
        </p:spPr>
        <p:txBody>
          <a:bodyPr rtlCol="0" anchor="ctr"/>
          <a:lstStyle/>
          <a:p>
            <a:pPr algn="ctr"/>
          </a:p>
        </p:txBody>
      </p:sp>
      <p:sp>
        <p:nvSpPr>
          <p:cNvPr id="19" name="Rectangle 18"/>
          <p:cNvSpPr/>
          <p:nvPr/>
        </p:nvSpPr>
        <p:spPr>
          <a:xfrm>
            <a:off x="8940800" y="2732980"/>
            <a:ext cx="2438400" cy="371475"/>
          </a:xfrm>
          <a:prstGeom prst="rect">
            <a:avLst/>
          </a:prstGeom>
          <a:solidFill>
            <a:srgbClr val="FFFFFF"/>
          </a:solidFill>
          <a:ln>
            <a:noFill/>
          </a:ln>
          <a:effectLst/>
        </p:spPr>
        <p:txBody>
          <a:bodyPr rtlCol="0" anchor="ctr"/>
          <a:lstStyle/>
          <a:p/>
        </p:txBody>
      </p:sp>
      <p:sp>
        <p:nvSpPr>
          <p:cNvPr id="20" name="Rectangle 19"/>
          <p:cNvSpPr/>
          <p:nvPr/>
        </p:nvSpPr>
        <p:spPr>
          <a:xfrm>
            <a:off x="8940800" y="3098105"/>
            <a:ext cx="2438400" cy="6350"/>
          </a:xfrm>
          <a:prstGeom prst="rect">
            <a:avLst/>
          </a:prstGeom>
          <a:solidFill>
            <a:srgbClr val="D0D0D0"/>
          </a:solidFill>
          <a:ln>
            <a:noFill/>
          </a:ln>
          <a:effectLst/>
        </p:spPr>
        <p:txBody>
          <a:bodyPr rtlCol="0" anchor="ctr"/>
          <a:lstStyle/>
          <a:p>
            <a:pPr algn="ctr"/>
          </a:p>
        </p:txBody>
      </p:sp>
      <p:sp>
        <p:nvSpPr>
          <p:cNvPr id="21" name="Rectangle 20"/>
          <p:cNvSpPr/>
          <p:nvPr/>
        </p:nvSpPr>
        <p:spPr>
          <a:xfrm>
            <a:off x="812800" y="3104455"/>
            <a:ext cx="3048000" cy="355600"/>
          </a:xfrm>
          <a:prstGeom prst="rect">
            <a:avLst/>
          </a:prstGeom>
          <a:solidFill>
            <a:srgbClr val="EBEBEB"/>
          </a:solidFill>
          <a:ln>
            <a:noFill/>
          </a:ln>
          <a:effectLst/>
        </p:spPr>
        <p:txBody>
          <a:bodyPr rtlCol="0" anchor="ctr"/>
          <a:lstStyle/>
          <a:p/>
        </p:txBody>
      </p:sp>
      <p:sp>
        <p:nvSpPr>
          <p:cNvPr id="22" name="Rectangle 21"/>
          <p:cNvSpPr/>
          <p:nvPr/>
        </p:nvSpPr>
        <p:spPr>
          <a:xfrm>
            <a:off x="812800" y="3453705"/>
            <a:ext cx="3048000" cy="6350"/>
          </a:xfrm>
          <a:prstGeom prst="rect">
            <a:avLst/>
          </a:prstGeom>
          <a:solidFill>
            <a:srgbClr val="D0D0D0"/>
          </a:solidFill>
          <a:ln>
            <a:noFill/>
          </a:ln>
          <a:effectLst/>
        </p:spPr>
        <p:txBody>
          <a:bodyPr rtlCol="0" anchor="ctr"/>
          <a:lstStyle/>
          <a:p>
            <a:pPr algn="ctr"/>
          </a:p>
        </p:txBody>
      </p:sp>
      <p:sp>
        <p:nvSpPr>
          <p:cNvPr id="23" name="Rectangle 22"/>
          <p:cNvSpPr/>
          <p:nvPr/>
        </p:nvSpPr>
        <p:spPr>
          <a:xfrm>
            <a:off x="3860800" y="3104455"/>
            <a:ext cx="2540000" cy="355600"/>
          </a:xfrm>
          <a:prstGeom prst="rect">
            <a:avLst/>
          </a:prstGeom>
          <a:solidFill>
            <a:srgbClr val="EBEBEB"/>
          </a:solidFill>
          <a:ln>
            <a:noFill/>
          </a:ln>
          <a:effectLst/>
        </p:spPr>
        <p:txBody>
          <a:bodyPr rtlCol="0" anchor="ctr"/>
          <a:lstStyle/>
          <a:p/>
        </p:txBody>
      </p:sp>
      <p:sp>
        <p:nvSpPr>
          <p:cNvPr id="24" name="Rectangle 23"/>
          <p:cNvSpPr/>
          <p:nvPr/>
        </p:nvSpPr>
        <p:spPr>
          <a:xfrm>
            <a:off x="3860800" y="3453705"/>
            <a:ext cx="2540000" cy="6350"/>
          </a:xfrm>
          <a:prstGeom prst="rect">
            <a:avLst/>
          </a:prstGeom>
          <a:solidFill>
            <a:srgbClr val="D0D0D0"/>
          </a:solidFill>
          <a:ln>
            <a:noFill/>
          </a:ln>
          <a:effectLst/>
        </p:spPr>
        <p:txBody>
          <a:bodyPr rtlCol="0" anchor="ctr"/>
          <a:lstStyle/>
          <a:p>
            <a:pPr algn="ctr"/>
          </a:p>
        </p:txBody>
      </p:sp>
      <p:sp>
        <p:nvSpPr>
          <p:cNvPr id="25" name="Rectangle 24"/>
          <p:cNvSpPr/>
          <p:nvPr/>
        </p:nvSpPr>
        <p:spPr>
          <a:xfrm>
            <a:off x="6400800" y="3104455"/>
            <a:ext cx="2540000" cy="355600"/>
          </a:xfrm>
          <a:prstGeom prst="rect">
            <a:avLst/>
          </a:prstGeom>
          <a:solidFill>
            <a:srgbClr val="EBEBEB"/>
          </a:solidFill>
          <a:ln>
            <a:noFill/>
          </a:ln>
          <a:effectLst/>
        </p:spPr>
        <p:txBody>
          <a:bodyPr rtlCol="0" anchor="ctr"/>
          <a:lstStyle/>
          <a:p/>
        </p:txBody>
      </p:sp>
      <p:sp>
        <p:nvSpPr>
          <p:cNvPr id="26" name="Rectangle 25"/>
          <p:cNvSpPr/>
          <p:nvPr/>
        </p:nvSpPr>
        <p:spPr>
          <a:xfrm>
            <a:off x="6400800" y="3453705"/>
            <a:ext cx="2540000" cy="6350"/>
          </a:xfrm>
          <a:prstGeom prst="rect">
            <a:avLst/>
          </a:prstGeom>
          <a:solidFill>
            <a:srgbClr val="D0D0D0"/>
          </a:solidFill>
          <a:ln>
            <a:noFill/>
          </a:ln>
          <a:effectLst/>
        </p:spPr>
        <p:txBody>
          <a:bodyPr rtlCol="0" anchor="ctr"/>
          <a:lstStyle/>
          <a:p>
            <a:pPr algn="ctr"/>
          </a:p>
        </p:txBody>
      </p:sp>
      <p:sp>
        <p:nvSpPr>
          <p:cNvPr id="27" name="Rectangle 26"/>
          <p:cNvSpPr/>
          <p:nvPr/>
        </p:nvSpPr>
        <p:spPr>
          <a:xfrm>
            <a:off x="8940800" y="3104455"/>
            <a:ext cx="2438400" cy="355600"/>
          </a:xfrm>
          <a:prstGeom prst="rect">
            <a:avLst/>
          </a:prstGeom>
          <a:solidFill>
            <a:srgbClr val="EBEBEB"/>
          </a:solidFill>
          <a:ln>
            <a:noFill/>
          </a:ln>
          <a:effectLst/>
        </p:spPr>
        <p:txBody>
          <a:bodyPr rtlCol="0" anchor="ctr"/>
          <a:lstStyle/>
          <a:p/>
        </p:txBody>
      </p:sp>
      <p:sp>
        <p:nvSpPr>
          <p:cNvPr id="28" name="Rectangle 27"/>
          <p:cNvSpPr/>
          <p:nvPr/>
        </p:nvSpPr>
        <p:spPr>
          <a:xfrm>
            <a:off x="8940800" y="3453705"/>
            <a:ext cx="2438400" cy="6350"/>
          </a:xfrm>
          <a:prstGeom prst="rect">
            <a:avLst/>
          </a:prstGeom>
          <a:solidFill>
            <a:srgbClr val="D0D0D0"/>
          </a:solidFill>
          <a:ln>
            <a:noFill/>
          </a:ln>
          <a:effectLst/>
        </p:spPr>
        <p:txBody>
          <a:bodyPr rtlCol="0" anchor="ctr"/>
          <a:lstStyle/>
          <a:p>
            <a:pPr algn="ctr"/>
          </a:p>
        </p:txBody>
      </p:sp>
      <p:sp>
        <p:nvSpPr>
          <p:cNvPr id="29" name="Rectangle 28"/>
          <p:cNvSpPr/>
          <p:nvPr/>
        </p:nvSpPr>
        <p:spPr>
          <a:xfrm>
            <a:off x="812800" y="3460055"/>
            <a:ext cx="3048000" cy="355600"/>
          </a:xfrm>
          <a:prstGeom prst="rect">
            <a:avLst/>
          </a:prstGeom>
          <a:solidFill>
            <a:srgbClr val="FFFFFF"/>
          </a:solidFill>
          <a:ln>
            <a:noFill/>
          </a:ln>
          <a:effectLst/>
        </p:spPr>
        <p:txBody>
          <a:bodyPr rtlCol="0" anchor="ctr"/>
          <a:lstStyle/>
          <a:p/>
        </p:txBody>
      </p:sp>
      <p:sp>
        <p:nvSpPr>
          <p:cNvPr id="30" name="Rectangle 29"/>
          <p:cNvSpPr/>
          <p:nvPr/>
        </p:nvSpPr>
        <p:spPr>
          <a:xfrm>
            <a:off x="812800" y="3809305"/>
            <a:ext cx="3048000" cy="6350"/>
          </a:xfrm>
          <a:prstGeom prst="rect">
            <a:avLst/>
          </a:prstGeom>
          <a:solidFill>
            <a:srgbClr val="D0D0D0"/>
          </a:solidFill>
          <a:ln>
            <a:noFill/>
          </a:ln>
          <a:effectLst/>
        </p:spPr>
        <p:txBody>
          <a:bodyPr rtlCol="0" anchor="ctr"/>
          <a:lstStyle/>
          <a:p>
            <a:pPr algn="ctr"/>
          </a:p>
        </p:txBody>
      </p:sp>
      <p:sp>
        <p:nvSpPr>
          <p:cNvPr id="31" name="Rectangle 30"/>
          <p:cNvSpPr/>
          <p:nvPr/>
        </p:nvSpPr>
        <p:spPr>
          <a:xfrm>
            <a:off x="3860800" y="3460055"/>
            <a:ext cx="2540000" cy="355600"/>
          </a:xfrm>
          <a:prstGeom prst="rect">
            <a:avLst/>
          </a:prstGeom>
          <a:solidFill>
            <a:srgbClr val="FFFFFF"/>
          </a:solidFill>
          <a:ln>
            <a:noFill/>
          </a:ln>
          <a:effectLst/>
        </p:spPr>
        <p:txBody>
          <a:bodyPr rtlCol="0" anchor="ctr"/>
          <a:lstStyle/>
          <a:p/>
        </p:txBody>
      </p:sp>
      <p:sp>
        <p:nvSpPr>
          <p:cNvPr id="32" name="Rectangle 31"/>
          <p:cNvSpPr/>
          <p:nvPr/>
        </p:nvSpPr>
        <p:spPr>
          <a:xfrm>
            <a:off x="3860800" y="3809305"/>
            <a:ext cx="2540000" cy="6350"/>
          </a:xfrm>
          <a:prstGeom prst="rect">
            <a:avLst/>
          </a:prstGeom>
          <a:solidFill>
            <a:srgbClr val="D0D0D0"/>
          </a:solidFill>
          <a:ln>
            <a:noFill/>
          </a:ln>
          <a:effectLst/>
        </p:spPr>
        <p:txBody>
          <a:bodyPr rtlCol="0" anchor="ctr"/>
          <a:lstStyle/>
          <a:p>
            <a:pPr algn="ctr"/>
          </a:p>
        </p:txBody>
      </p:sp>
      <p:sp>
        <p:nvSpPr>
          <p:cNvPr id="33" name="Rectangle 32"/>
          <p:cNvSpPr/>
          <p:nvPr/>
        </p:nvSpPr>
        <p:spPr>
          <a:xfrm>
            <a:off x="6400800" y="3460055"/>
            <a:ext cx="2540000" cy="355600"/>
          </a:xfrm>
          <a:prstGeom prst="rect">
            <a:avLst/>
          </a:prstGeom>
          <a:solidFill>
            <a:srgbClr val="FFFFFF"/>
          </a:solidFill>
          <a:ln>
            <a:noFill/>
          </a:ln>
          <a:effectLst/>
        </p:spPr>
        <p:txBody>
          <a:bodyPr rtlCol="0" anchor="ctr"/>
          <a:lstStyle/>
          <a:p/>
        </p:txBody>
      </p:sp>
      <p:sp>
        <p:nvSpPr>
          <p:cNvPr id="34" name="Rectangle 33"/>
          <p:cNvSpPr/>
          <p:nvPr/>
        </p:nvSpPr>
        <p:spPr>
          <a:xfrm>
            <a:off x="6400800" y="3809305"/>
            <a:ext cx="2540000" cy="6350"/>
          </a:xfrm>
          <a:prstGeom prst="rect">
            <a:avLst/>
          </a:prstGeom>
          <a:solidFill>
            <a:srgbClr val="D0D0D0"/>
          </a:solidFill>
          <a:ln>
            <a:noFill/>
          </a:ln>
          <a:effectLst/>
        </p:spPr>
        <p:txBody>
          <a:bodyPr rtlCol="0" anchor="ctr"/>
          <a:lstStyle/>
          <a:p>
            <a:pPr algn="ctr"/>
          </a:p>
        </p:txBody>
      </p:sp>
      <p:sp>
        <p:nvSpPr>
          <p:cNvPr id="35" name="Rectangle 34"/>
          <p:cNvSpPr/>
          <p:nvPr/>
        </p:nvSpPr>
        <p:spPr>
          <a:xfrm>
            <a:off x="8940800" y="3460055"/>
            <a:ext cx="2438400" cy="355600"/>
          </a:xfrm>
          <a:prstGeom prst="rect">
            <a:avLst/>
          </a:prstGeom>
          <a:solidFill>
            <a:srgbClr val="FFFFFF"/>
          </a:solidFill>
          <a:ln>
            <a:noFill/>
          </a:ln>
          <a:effectLst/>
        </p:spPr>
        <p:txBody>
          <a:bodyPr rtlCol="0" anchor="ctr"/>
          <a:lstStyle/>
          <a:p/>
        </p:txBody>
      </p:sp>
      <p:sp>
        <p:nvSpPr>
          <p:cNvPr id="36" name="Rectangle 35"/>
          <p:cNvSpPr/>
          <p:nvPr/>
        </p:nvSpPr>
        <p:spPr>
          <a:xfrm>
            <a:off x="8940800" y="3809305"/>
            <a:ext cx="2438400" cy="6350"/>
          </a:xfrm>
          <a:prstGeom prst="rect">
            <a:avLst/>
          </a:prstGeom>
          <a:solidFill>
            <a:srgbClr val="D0D0D0"/>
          </a:solidFill>
          <a:ln>
            <a:noFill/>
          </a:ln>
          <a:effectLst/>
        </p:spPr>
        <p:txBody>
          <a:bodyPr rtlCol="0" anchor="ctr"/>
          <a:lstStyle/>
          <a:p>
            <a:pPr algn="ctr"/>
          </a:p>
        </p:txBody>
      </p:sp>
      <p:sp>
        <p:nvSpPr>
          <p:cNvPr id="37" name="Rectangle 36"/>
          <p:cNvSpPr/>
          <p:nvPr/>
        </p:nvSpPr>
        <p:spPr>
          <a:xfrm>
            <a:off x="812800" y="3815655"/>
            <a:ext cx="3048000" cy="355600"/>
          </a:xfrm>
          <a:prstGeom prst="rect">
            <a:avLst/>
          </a:prstGeom>
          <a:solidFill>
            <a:srgbClr val="EBEBEB"/>
          </a:solidFill>
          <a:ln>
            <a:noFill/>
          </a:ln>
          <a:effectLst/>
        </p:spPr>
        <p:txBody>
          <a:bodyPr rtlCol="0" anchor="ctr"/>
          <a:lstStyle/>
          <a:p/>
        </p:txBody>
      </p:sp>
      <p:sp>
        <p:nvSpPr>
          <p:cNvPr id="38" name="Rectangle 37"/>
          <p:cNvSpPr/>
          <p:nvPr/>
        </p:nvSpPr>
        <p:spPr>
          <a:xfrm>
            <a:off x="812800" y="4164905"/>
            <a:ext cx="3048000" cy="6350"/>
          </a:xfrm>
          <a:prstGeom prst="rect">
            <a:avLst/>
          </a:prstGeom>
          <a:solidFill>
            <a:srgbClr val="D0D0D0"/>
          </a:solidFill>
          <a:ln>
            <a:noFill/>
          </a:ln>
          <a:effectLst/>
        </p:spPr>
        <p:txBody>
          <a:bodyPr rtlCol="0" anchor="ctr"/>
          <a:lstStyle/>
          <a:p>
            <a:pPr algn="ctr"/>
          </a:p>
        </p:txBody>
      </p:sp>
      <p:sp>
        <p:nvSpPr>
          <p:cNvPr id="39" name="Rectangle 38"/>
          <p:cNvSpPr/>
          <p:nvPr/>
        </p:nvSpPr>
        <p:spPr>
          <a:xfrm>
            <a:off x="3860800" y="3815655"/>
            <a:ext cx="2540000" cy="355600"/>
          </a:xfrm>
          <a:prstGeom prst="rect">
            <a:avLst/>
          </a:prstGeom>
          <a:solidFill>
            <a:srgbClr val="EBEBEB"/>
          </a:solidFill>
          <a:ln>
            <a:noFill/>
          </a:ln>
          <a:effectLst/>
        </p:spPr>
        <p:txBody>
          <a:bodyPr rtlCol="0" anchor="ctr"/>
          <a:lstStyle/>
          <a:p/>
        </p:txBody>
      </p:sp>
      <p:sp>
        <p:nvSpPr>
          <p:cNvPr id="40" name="Rectangle 39"/>
          <p:cNvSpPr/>
          <p:nvPr/>
        </p:nvSpPr>
        <p:spPr>
          <a:xfrm>
            <a:off x="3860800" y="4164905"/>
            <a:ext cx="2540000" cy="6350"/>
          </a:xfrm>
          <a:prstGeom prst="rect">
            <a:avLst/>
          </a:prstGeom>
          <a:solidFill>
            <a:srgbClr val="D0D0D0"/>
          </a:solidFill>
          <a:ln>
            <a:noFill/>
          </a:ln>
          <a:effectLst/>
        </p:spPr>
        <p:txBody>
          <a:bodyPr rtlCol="0" anchor="ctr"/>
          <a:lstStyle/>
          <a:p>
            <a:pPr algn="ctr"/>
          </a:p>
        </p:txBody>
      </p:sp>
      <p:sp>
        <p:nvSpPr>
          <p:cNvPr id="41" name="Rectangle 40"/>
          <p:cNvSpPr/>
          <p:nvPr/>
        </p:nvSpPr>
        <p:spPr>
          <a:xfrm>
            <a:off x="6400800" y="3815655"/>
            <a:ext cx="2540000" cy="355600"/>
          </a:xfrm>
          <a:prstGeom prst="rect">
            <a:avLst/>
          </a:prstGeom>
          <a:solidFill>
            <a:srgbClr val="EBEBEB"/>
          </a:solidFill>
          <a:ln>
            <a:noFill/>
          </a:ln>
          <a:effectLst/>
        </p:spPr>
        <p:txBody>
          <a:bodyPr rtlCol="0" anchor="ctr"/>
          <a:lstStyle/>
          <a:p/>
        </p:txBody>
      </p:sp>
      <p:sp>
        <p:nvSpPr>
          <p:cNvPr id="42" name="Rectangle 41"/>
          <p:cNvSpPr/>
          <p:nvPr/>
        </p:nvSpPr>
        <p:spPr>
          <a:xfrm>
            <a:off x="6400800" y="4164905"/>
            <a:ext cx="2540000" cy="6350"/>
          </a:xfrm>
          <a:prstGeom prst="rect">
            <a:avLst/>
          </a:prstGeom>
          <a:solidFill>
            <a:srgbClr val="D0D0D0"/>
          </a:solidFill>
          <a:ln>
            <a:noFill/>
          </a:ln>
          <a:effectLst/>
        </p:spPr>
        <p:txBody>
          <a:bodyPr rtlCol="0" anchor="ctr"/>
          <a:lstStyle/>
          <a:p>
            <a:pPr algn="ctr"/>
          </a:p>
        </p:txBody>
      </p:sp>
      <p:sp>
        <p:nvSpPr>
          <p:cNvPr id="43" name="Rectangle 42"/>
          <p:cNvSpPr/>
          <p:nvPr/>
        </p:nvSpPr>
        <p:spPr>
          <a:xfrm>
            <a:off x="8940800" y="3815655"/>
            <a:ext cx="2438400" cy="355600"/>
          </a:xfrm>
          <a:prstGeom prst="rect">
            <a:avLst/>
          </a:prstGeom>
          <a:solidFill>
            <a:srgbClr val="EBEBEB"/>
          </a:solidFill>
          <a:ln>
            <a:noFill/>
          </a:ln>
          <a:effectLst/>
        </p:spPr>
        <p:txBody>
          <a:bodyPr rtlCol="0" anchor="ctr"/>
          <a:lstStyle/>
          <a:p/>
        </p:txBody>
      </p:sp>
      <p:sp>
        <p:nvSpPr>
          <p:cNvPr id="44" name="Rectangle 43"/>
          <p:cNvSpPr/>
          <p:nvPr/>
        </p:nvSpPr>
        <p:spPr>
          <a:xfrm>
            <a:off x="8940800" y="4164905"/>
            <a:ext cx="2438400" cy="6350"/>
          </a:xfrm>
          <a:prstGeom prst="rect">
            <a:avLst/>
          </a:prstGeom>
          <a:solidFill>
            <a:srgbClr val="D0D0D0"/>
          </a:solidFill>
          <a:ln>
            <a:noFill/>
          </a:ln>
          <a:effectLst/>
        </p:spPr>
        <p:txBody>
          <a:bodyPr rtlCol="0" anchor="ctr"/>
          <a:lstStyle/>
          <a:p>
            <a:pPr algn="ctr"/>
          </a:p>
        </p:txBody>
      </p:sp>
      <p:sp>
        <p:nvSpPr>
          <p:cNvPr id="45" name="Rectangle 44"/>
          <p:cNvSpPr/>
          <p:nvPr/>
        </p:nvSpPr>
        <p:spPr>
          <a:xfrm>
            <a:off x="812800" y="4171255"/>
            <a:ext cx="3048000" cy="355600"/>
          </a:xfrm>
          <a:prstGeom prst="rect">
            <a:avLst/>
          </a:prstGeom>
          <a:solidFill>
            <a:srgbClr val="FFFFFF"/>
          </a:solidFill>
          <a:ln>
            <a:noFill/>
          </a:ln>
          <a:effectLst/>
        </p:spPr>
        <p:txBody>
          <a:bodyPr rtlCol="0" anchor="ctr"/>
          <a:lstStyle/>
          <a:p/>
        </p:txBody>
      </p:sp>
      <p:sp>
        <p:nvSpPr>
          <p:cNvPr id="46" name="Rectangle 45"/>
          <p:cNvSpPr/>
          <p:nvPr/>
        </p:nvSpPr>
        <p:spPr>
          <a:xfrm>
            <a:off x="812800" y="4520505"/>
            <a:ext cx="3048000" cy="6350"/>
          </a:xfrm>
          <a:prstGeom prst="rect">
            <a:avLst/>
          </a:prstGeom>
          <a:solidFill>
            <a:srgbClr val="D0D0D0"/>
          </a:solidFill>
          <a:ln>
            <a:noFill/>
          </a:ln>
          <a:effectLst/>
        </p:spPr>
        <p:txBody>
          <a:bodyPr rtlCol="0" anchor="ctr"/>
          <a:lstStyle/>
          <a:p>
            <a:pPr algn="ctr"/>
          </a:p>
        </p:txBody>
      </p:sp>
      <p:sp>
        <p:nvSpPr>
          <p:cNvPr id="47" name="Rectangle 46"/>
          <p:cNvSpPr/>
          <p:nvPr/>
        </p:nvSpPr>
        <p:spPr>
          <a:xfrm>
            <a:off x="3860800" y="4171255"/>
            <a:ext cx="2540000" cy="355600"/>
          </a:xfrm>
          <a:prstGeom prst="rect">
            <a:avLst/>
          </a:prstGeom>
          <a:solidFill>
            <a:srgbClr val="FFFFFF"/>
          </a:solidFill>
          <a:ln>
            <a:noFill/>
          </a:ln>
          <a:effectLst/>
        </p:spPr>
        <p:txBody>
          <a:bodyPr rtlCol="0" anchor="ctr"/>
          <a:lstStyle/>
          <a:p/>
        </p:txBody>
      </p:sp>
      <p:sp>
        <p:nvSpPr>
          <p:cNvPr id="48" name="Rectangle 47"/>
          <p:cNvSpPr/>
          <p:nvPr/>
        </p:nvSpPr>
        <p:spPr>
          <a:xfrm>
            <a:off x="3860800" y="4520505"/>
            <a:ext cx="2540000" cy="6350"/>
          </a:xfrm>
          <a:prstGeom prst="rect">
            <a:avLst/>
          </a:prstGeom>
          <a:solidFill>
            <a:srgbClr val="D0D0D0"/>
          </a:solidFill>
          <a:ln>
            <a:noFill/>
          </a:ln>
          <a:effectLst/>
        </p:spPr>
        <p:txBody>
          <a:bodyPr rtlCol="0" anchor="ctr"/>
          <a:lstStyle/>
          <a:p>
            <a:pPr algn="ctr"/>
          </a:p>
        </p:txBody>
      </p:sp>
      <p:sp>
        <p:nvSpPr>
          <p:cNvPr id="49" name="Rectangle 48"/>
          <p:cNvSpPr/>
          <p:nvPr/>
        </p:nvSpPr>
        <p:spPr>
          <a:xfrm>
            <a:off x="6400800" y="4171255"/>
            <a:ext cx="2540000" cy="355600"/>
          </a:xfrm>
          <a:prstGeom prst="rect">
            <a:avLst/>
          </a:prstGeom>
          <a:solidFill>
            <a:srgbClr val="FFFFFF"/>
          </a:solidFill>
          <a:ln>
            <a:noFill/>
          </a:ln>
          <a:effectLst/>
        </p:spPr>
        <p:txBody>
          <a:bodyPr rtlCol="0" anchor="ctr"/>
          <a:lstStyle/>
          <a:p/>
        </p:txBody>
      </p:sp>
      <p:sp>
        <p:nvSpPr>
          <p:cNvPr id="50" name="Rectangle 49"/>
          <p:cNvSpPr/>
          <p:nvPr/>
        </p:nvSpPr>
        <p:spPr>
          <a:xfrm>
            <a:off x="6400800" y="4520505"/>
            <a:ext cx="2540000" cy="6350"/>
          </a:xfrm>
          <a:prstGeom prst="rect">
            <a:avLst/>
          </a:prstGeom>
          <a:solidFill>
            <a:srgbClr val="D0D0D0"/>
          </a:solidFill>
          <a:ln>
            <a:noFill/>
          </a:ln>
          <a:effectLst/>
        </p:spPr>
        <p:txBody>
          <a:bodyPr rtlCol="0" anchor="ctr"/>
          <a:lstStyle/>
          <a:p>
            <a:pPr algn="ctr"/>
          </a:p>
        </p:txBody>
      </p:sp>
      <p:sp>
        <p:nvSpPr>
          <p:cNvPr id="51" name="Rectangle 50"/>
          <p:cNvSpPr/>
          <p:nvPr/>
        </p:nvSpPr>
        <p:spPr>
          <a:xfrm>
            <a:off x="8940800" y="4171255"/>
            <a:ext cx="2438400" cy="355600"/>
          </a:xfrm>
          <a:prstGeom prst="rect">
            <a:avLst/>
          </a:prstGeom>
          <a:solidFill>
            <a:srgbClr val="FFFFFF"/>
          </a:solidFill>
          <a:ln>
            <a:noFill/>
          </a:ln>
          <a:effectLst/>
        </p:spPr>
        <p:txBody>
          <a:bodyPr rtlCol="0" anchor="ctr"/>
          <a:lstStyle/>
          <a:p/>
        </p:txBody>
      </p:sp>
      <p:sp>
        <p:nvSpPr>
          <p:cNvPr id="52" name="Rectangle 51"/>
          <p:cNvSpPr/>
          <p:nvPr/>
        </p:nvSpPr>
        <p:spPr>
          <a:xfrm>
            <a:off x="8940800" y="4520505"/>
            <a:ext cx="2438400" cy="6350"/>
          </a:xfrm>
          <a:prstGeom prst="rect">
            <a:avLst/>
          </a:prstGeom>
          <a:solidFill>
            <a:srgbClr val="D0D0D0"/>
          </a:solidFill>
          <a:ln>
            <a:noFill/>
          </a:ln>
          <a:effectLst/>
        </p:spPr>
        <p:txBody>
          <a:bodyPr rtlCol="0" anchor="ctr"/>
          <a:lstStyle/>
          <a:p>
            <a:pPr algn="ctr"/>
          </a:p>
        </p:txBody>
      </p:sp>
      <p:sp>
        <p:nvSpPr>
          <p:cNvPr id="53" name="Rectangle 52"/>
          <p:cNvSpPr/>
          <p:nvPr/>
        </p:nvSpPr>
        <p:spPr>
          <a:xfrm>
            <a:off x="812800" y="4526855"/>
            <a:ext cx="3048000" cy="355600"/>
          </a:xfrm>
          <a:prstGeom prst="rect">
            <a:avLst/>
          </a:prstGeom>
          <a:solidFill>
            <a:srgbClr val="EBEBEB"/>
          </a:solidFill>
          <a:ln>
            <a:noFill/>
          </a:ln>
          <a:effectLst/>
        </p:spPr>
        <p:txBody>
          <a:bodyPr rtlCol="0" anchor="ctr"/>
          <a:lstStyle/>
          <a:p/>
        </p:txBody>
      </p:sp>
      <p:sp>
        <p:nvSpPr>
          <p:cNvPr id="54" name="Rectangle 53"/>
          <p:cNvSpPr/>
          <p:nvPr/>
        </p:nvSpPr>
        <p:spPr>
          <a:xfrm>
            <a:off x="812800" y="4876105"/>
            <a:ext cx="3048000" cy="6350"/>
          </a:xfrm>
          <a:prstGeom prst="rect">
            <a:avLst/>
          </a:prstGeom>
          <a:solidFill>
            <a:srgbClr val="D0D0D0"/>
          </a:solidFill>
          <a:ln>
            <a:noFill/>
          </a:ln>
          <a:effectLst/>
        </p:spPr>
        <p:txBody>
          <a:bodyPr rtlCol="0" anchor="ctr"/>
          <a:lstStyle/>
          <a:p>
            <a:pPr algn="ctr"/>
          </a:p>
        </p:txBody>
      </p:sp>
      <p:sp>
        <p:nvSpPr>
          <p:cNvPr id="55" name="Rectangle 54"/>
          <p:cNvSpPr/>
          <p:nvPr/>
        </p:nvSpPr>
        <p:spPr>
          <a:xfrm>
            <a:off x="3860800" y="4526855"/>
            <a:ext cx="2540000" cy="355600"/>
          </a:xfrm>
          <a:prstGeom prst="rect">
            <a:avLst/>
          </a:prstGeom>
          <a:solidFill>
            <a:srgbClr val="EBEBEB"/>
          </a:solidFill>
          <a:ln>
            <a:noFill/>
          </a:ln>
          <a:effectLst/>
        </p:spPr>
        <p:txBody>
          <a:bodyPr rtlCol="0" anchor="ctr"/>
          <a:lstStyle/>
          <a:p/>
        </p:txBody>
      </p:sp>
      <p:sp>
        <p:nvSpPr>
          <p:cNvPr id="56" name="Rectangle 55"/>
          <p:cNvSpPr/>
          <p:nvPr/>
        </p:nvSpPr>
        <p:spPr>
          <a:xfrm>
            <a:off x="3860800" y="4876105"/>
            <a:ext cx="2540000" cy="6350"/>
          </a:xfrm>
          <a:prstGeom prst="rect">
            <a:avLst/>
          </a:prstGeom>
          <a:solidFill>
            <a:srgbClr val="D0D0D0"/>
          </a:solidFill>
          <a:ln>
            <a:noFill/>
          </a:ln>
          <a:effectLst/>
        </p:spPr>
        <p:txBody>
          <a:bodyPr rtlCol="0" anchor="ctr"/>
          <a:lstStyle/>
          <a:p>
            <a:pPr algn="ctr"/>
          </a:p>
        </p:txBody>
      </p:sp>
      <p:sp>
        <p:nvSpPr>
          <p:cNvPr id="57" name="Rectangle 56"/>
          <p:cNvSpPr/>
          <p:nvPr/>
        </p:nvSpPr>
        <p:spPr>
          <a:xfrm>
            <a:off x="6400800" y="4526855"/>
            <a:ext cx="2540000" cy="355600"/>
          </a:xfrm>
          <a:prstGeom prst="rect">
            <a:avLst/>
          </a:prstGeom>
          <a:solidFill>
            <a:srgbClr val="EBEBEB"/>
          </a:solidFill>
          <a:ln>
            <a:noFill/>
          </a:ln>
          <a:effectLst/>
        </p:spPr>
        <p:txBody>
          <a:bodyPr rtlCol="0" anchor="ctr"/>
          <a:lstStyle/>
          <a:p/>
        </p:txBody>
      </p:sp>
      <p:sp>
        <p:nvSpPr>
          <p:cNvPr id="58" name="Rectangle 57"/>
          <p:cNvSpPr/>
          <p:nvPr/>
        </p:nvSpPr>
        <p:spPr>
          <a:xfrm>
            <a:off x="6400800" y="4876105"/>
            <a:ext cx="2540000" cy="6350"/>
          </a:xfrm>
          <a:prstGeom prst="rect">
            <a:avLst/>
          </a:prstGeom>
          <a:solidFill>
            <a:srgbClr val="D0D0D0"/>
          </a:solidFill>
          <a:ln>
            <a:noFill/>
          </a:ln>
          <a:effectLst/>
        </p:spPr>
        <p:txBody>
          <a:bodyPr rtlCol="0" anchor="ctr"/>
          <a:lstStyle/>
          <a:p>
            <a:pPr algn="ctr"/>
          </a:p>
        </p:txBody>
      </p:sp>
      <p:sp>
        <p:nvSpPr>
          <p:cNvPr id="59" name="Rectangle 58"/>
          <p:cNvSpPr/>
          <p:nvPr/>
        </p:nvSpPr>
        <p:spPr>
          <a:xfrm>
            <a:off x="8940800" y="4526855"/>
            <a:ext cx="2438400" cy="355600"/>
          </a:xfrm>
          <a:prstGeom prst="rect">
            <a:avLst/>
          </a:prstGeom>
          <a:solidFill>
            <a:srgbClr val="EBEBEB"/>
          </a:solidFill>
          <a:ln>
            <a:noFill/>
          </a:ln>
          <a:effectLst/>
        </p:spPr>
        <p:txBody>
          <a:bodyPr rtlCol="0" anchor="ctr"/>
          <a:lstStyle/>
          <a:p/>
        </p:txBody>
      </p:sp>
      <p:sp>
        <p:nvSpPr>
          <p:cNvPr id="60" name="Rectangle 59"/>
          <p:cNvSpPr/>
          <p:nvPr/>
        </p:nvSpPr>
        <p:spPr>
          <a:xfrm>
            <a:off x="8940800" y="4876105"/>
            <a:ext cx="2438400" cy="6350"/>
          </a:xfrm>
          <a:prstGeom prst="rect">
            <a:avLst/>
          </a:prstGeom>
          <a:solidFill>
            <a:srgbClr val="D0D0D0"/>
          </a:solidFill>
          <a:ln>
            <a:noFill/>
          </a:ln>
          <a:effectLst/>
        </p:spPr>
        <p:txBody>
          <a:bodyPr rtlCol="0" anchor="ctr"/>
          <a:lstStyle/>
          <a:p>
            <a:pPr algn="ctr"/>
          </a:p>
        </p:txBody>
      </p:sp>
      <p:sp>
        <p:nvSpPr>
          <p:cNvPr id="61" name="Rounded Rectangle 60"/>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62" name="Rounded Rectangle 61"/>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63" name="TextBox 62"/>
          <p:cNvSpPr txBox="1"/>
          <p:nvPr/>
        </p:nvSpPr>
        <p:spPr>
          <a:xfrm>
            <a:off x="927100" y="850900"/>
            <a:ext cx="1736661" cy="182879"/>
          </a:xfrm>
          <a:prstGeom prst="rect">
            <a:avLst/>
          </a:prstGeom>
          <a:noFill/>
        </p:spPr>
        <p:txBody>
          <a:bodyPr wrap="square" lIns="0" rIns="0" tIns="0" bIns="0" anchor="t">
            <a:spAutoFit/>
          </a:bodyPr>
          <a:lstStyle/>
          <a:p>
            <a:pPr algn="l"/>
            <a:r>
              <a:rPr sz="1200" b="1" i="0" spc="150">
                <a:solidFill>
                  <a:srgbClr val="111111"/>
                </a:solidFill>
                <a:latin typeface="Arial"/>
              </a:rPr>
              <a:t>SECTION 04 | 0:30</a:t>
            </a:r>
          </a:p>
        </p:txBody>
      </p:sp>
      <p:sp>
        <p:nvSpPr>
          <p:cNvPr id="64" name="TextBox 63"/>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Zoning, permits and approvals</a:t>
            </a:r>
          </a:p>
        </p:txBody>
      </p:sp>
      <p:sp>
        <p:nvSpPr>
          <p:cNvPr id="65" name="TextBox 64"/>
          <p:cNvSpPr txBox="1"/>
          <p:nvPr/>
        </p:nvSpPr>
        <p:spPr>
          <a:xfrm>
            <a:off x="812800" y="1869380"/>
            <a:ext cx="11014456" cy="228600"/>
          </a:xfrm>
          <a:prstGeom prst="rect">
            <a:avLst/>
          </a:prstGeom>
          <a:noFill/>
        </p:spPr>
        <p:txBody>
          <a:bodyPr wrap="square" lIns="0" rIns="0" tIns="0" bIns="0" anchor="t">
            <a:spAutoFit/>
          </a:bodyPr>
          <a:lstStyle/>
          <a:p>
            <a:pPr algn="l"/>
            <a:r>
              <a:rPr sz="1500" b="1" i="0">
                <a:solidFill>
                  <a:srgbClr val="111111"/>
                </a:solidFill>
                <a:latin typeface="Arial"/>
              </a:rPr>
              <a:t>Zoning district:</a:t>
            </a:r>
            <a:r>
              <a:rPr sz="1500" b="0" i="0">
                <a:solidFill>
                  <a:srgbClr val="111111"/>
                </a:solidFill>
                <a:latin typeface="Arial"/>
              </a:rPr>
              <a:t> </a:t>
            </a:r>
            <a:r>
              <a:rPr sz="1500" b="0" i="1">
                <a:solidFill>
                  <a:srgbClr val="8C8C8C"/>
                </a:solidFill>
                <a:latin typeface="Arial"/>
              </a:rPr>
              <a:t>[District code and what it allows]</a:t>
            </a:r>
            <a:r>
              <a:rPr sz="1500" b="0" i="0">
                <a:solidFill>
                  <a:srgbClr val="111111"/>
                </a:solidFill>
                <a:latin typeface="Arial"/>
              </a:rPr>
              <a:t> | </a:t>
            </a:r>
            <a:r>
              <a:rPr sz="1500" b="1" i="0">
                <a:solidFill>
                  <a:srgbClr val="111111"/>
                </a:solidFill>
                <a:latin typeface="Arial"/>
              </a:rPr>
              <a:t>Status options:</a:t>
            </a:r>
            <a:r>
              <a:rPr sz="1500" b="0" i="0">
                <a:solidFill>
                  <a:srgbClr val="111111"/>
                </a:solidFill>
                <a:latin typeface="Arial"/>
              </a:rPr>
              <a:t> Secured, In progress, Needed</a:t>
            </a:r>
          </a:p>
        </p:txBody>
      </p:sp>
      <p:sp>
        <p:nvSpPr>
          <p:cNvPr id="66" name="TextBox 65"/>
          <p:cNvSpPr txBox="1"/>
          <p:nvPr/>
        </p:nvSpPr>
        <p:spPr>
          <a:xfrm>
            <a:off x="952500" y="2428180"/>
            <a:ext cx="2904744" cy="215900"/>
          </a:xfrm>
          <a:prstGeom prst="rect">
            <a:avLst/>
          </a:prstGeom>
          <a:noFill/>
        </p:spPr>
        <p:txBody>
          <a:bodyPr wrap="square" lIns="0" rIns="0" tIns="0" bIns="0" anchor="t">
            <a:spAutoFit/>
          </a:bodyPr>
          <a:lstStyle/>
          <a:p>
            <a:pPr algn="l"/>
            <a:r>
              <a:rPr sz="1300" b="1" i="0">
                <a:solidFill>
                  <a:srgbClr val="FFFFFF"/>
                </a:solidFill>
                <a:latin typeface="Arial"/>
              </a:rPr>
              <a:t>Requirement</a:t>
            </a:r>
          </a:p>
        </p:txBody>
      </p:sp>
      <p:sp>
        <p:nvSpPr>
          <p:cNvPr id="67" name="TextBox 66"/>
          <p:cNvSpPr txBox="1"/>
          <p:nvPr/>
        </p:nvSpPr>
        <p:spPr>
          <a:xfrm>
            <a:off x="4000500" y="2428180"/>
            <a:ext cx="2376424" cy="215900"/>
          </a:xfrm>
          <a:prstGeom prst="rect">
            <a:avLst/>
          </a:prstGeom>
          <a:noFill/>
        </p:spPr>
        <p:txBody>
          <a:bodyPr wrap="square" lIns="0" rIns="0" tIns="0" bIns="0" anchor="t">
            <a:spAutoFit/>
          </a:bodyPr>
          <a:lstStyle/>
          <a:p>
            <a:pPr algn="l"/>
            <a:r>
              <a:rPr sz="1300" b="1" i="0">
                <a:solidFill>
                  <a:srgbClr val="FFFFFF"/>
                </a:solidFill>
                <a:latin typeface="Arial"/>
              </a:rPr>
              <a:t>What the rule says</a:t>
            </a:r>
          </a:p>
        </p:txBody>
      </p:sp>
      <p:sp>
        <p:nvSpPr>
          <p:cNvPr id="68" name="TextBox 67"/>
          <p:cNvSpPr txBox="1"/>
          <p:nvPr/>
        </p:nvSpPr>
        <p:spPr>
          <a:xfrm>
            <a:off x="6540500" y="2428180"/>
            <a:ext cx="2376424" cy="215900"/>
          </a:xfrm>
          <a:prstGeom prst="rect">
            <a:avLst/>
          </a:prstGeom>
          <a:noFill/>
        </p:spPr>
        <p:txBody>
          <a:bodyPr wrap="square" lIns="0" rIns="0" tIns="0" bIns="0" anchor="t">
            <a:spAutoFit/>
          </a:bodyPr>
          <a:lstStyle/>
          <a:p>
            <a:pPr algn="l"/>
            <a:r>
              <a:rPr sz="1300" b="1" i="0">
                <a:solidFill>
                  <a:srgbClr val="FFFFFF"/>
                </a:solidFill>
                <a:latin typeface="Arial"/>
              </a:rPr>
              <a:t>Our plan</a:t>
            </a:r>
          </a:p>
        </p:txBody>
      </p:sp>
      <p:sp>
        <p:nvSpPr>
          <p:cNvPr id="69" name="TextBox 68"/>
          <p:cNvSpPr txBox="1"/>
          <p:nvPr/>
        </p:nvSpPr>
        <p:spPr>
          <a:xfrm>
            <a:off x="9080500" y="2428180"/>
            <a:ext cx="2270760" cy="215900"/>
          </a:xfrm>
          <a:prstGeom prst="rect">
            <a:avLst/>
          </a:prstGeom>
          <a:noFill/>
        </p:spPr>
        <p:txBody>
          <a:bodyPr wrap="square" lIns="0" rIns="0" tIns="0" bIns="0" anchor="t">
            <a:spAutoFit/>
          </a:bodyPr>
          <a:lstStyle/>
          <a:p>
            <a:pPr algn="l"/>
            <a:r>
              <a:rPr sz="1300" b="1" i="0">
                <a:solidFill>
                  <a:srgbClr val="FFFFFF"/>
                </a:solidFill>
                <a:latin typeface="Arial"/>
              </a:rPr>
              <a:t>Status</a:t>
            </a:r>
          </a:p>
        </p:txBody>
      </p:sp>
      <p:sp>
        <p:nvSpPr>
          <p:cNvPr id="70" name="TextBox 69"/>
          <p:cNvSpPr txBox="1"/>
          <p:nvPr/>
        </p:nvSpPr>
        <p:spPr>
          <a:xfrm>
            <a:off x="952500" y="2809180"/>
            <a:ext cx="2904744" cy="219075"/>
          </a:xfrm>
          <a:prstGeom prst="rect">
            <a:avLst/>
          </a:prstGeom>
          <a:noFill/>
        </p:spPr>
        <p:txBody>
          <a:bodyPr wrap="square" lIns="0" rIns="0" tIns="0" bIns="0" anchor="t">
            <a:spAutoFit/>
          </a:bodyPr>
          <a:lstStyle/>
          <a:p>
            <a:pPr algn="l"/>
            <a:r>
              <a:rPr sz="1300" b="0" i="0">
                <a:solidFill>
                  <a:srgbClr val="111111"/>
                </a:solidFill>
                <a:latin typeface="Arial"/>
              </a:rPr>
              <a:t>Permitted use</a:t>
            </a:r>
          </a:p>
        </p:txBody>
      </p:sp>
      <p:sp>
        <p:nvSpPr>
          <p:cNvPr id="71" name="TextBox 70"/>
          <p:cNvSpPr txBox="1"/>
          <p:nvPr/>
        </p:nvSpPr>
        <p:spPr>
          <a:xfrm>
            <a:off x="4000500" y="2809180"/>
            <a:ext cx="2376424" cy="219075"/>
          </a:xfrm>
          <a:prstGeom prst="rect">
            <a:avLst/>
          </a:prstGeom>
          <a:noFill/>
        </p:spPr>
        <p:txBody>
          <a:bodyPr wrap="square" lIns="0" rIns="0" tIns="0" bIns="0" anchor="t">
            <a:spAutoFit/>
          </a:bodyPr>
          <a:lstStyle/>
          <a:p>
            <a:pPr algn="l"/>
            <a:r>
              <a:rPr sz="1300" b="0" i="1">
                <a:solidFill>
                  <a:srgbClr val="8C8C8C"/>
                </a:solidFill>
                <a:latin typeface="Arial"/>
              </a:rPr>
              <a:t>[Rule]</a:t>
            </a:r>
          </a:p>
        </p:txBody>
      </p:sp>
      <p:sp>
        <p:nvSpPr>
          <p:cNvPr id="72" name="TextBox 71"/>
          <p:cNvSpPr txBox="1"/>
          <p:nvPr/>
        </p:nvSpPr>
        <p:spPr>
          <a:xfrm>
            <a:off x="6540500" y="2809180"/>
            <a:ext cx="2376424" cy="219075"/>
          </a:xfrm>
          <a:prstGeom prst="rect">
            <a:avLst/>
          </a:prstGeom>
          <a:noFill/>
        </p:spPr>
        <p:txBody>
          <a:bodyPr wrap="square" lIns="0" rIns="0" tIns="0" bIns="0" anchor="t">
            <a:spAutoFit/>
          </a:bodyPr>
          <a:lstStyle/>
          <a:p>
            <a:pPr algn="l"/>
            <a:r>
              <a:rPr sz="1300" b="0" i="1">
                <a:solidFill>
                  <a:srgbClr val="8C8C8C"/>
                </a:solidFill>
                <a:latin typeface="Arial"/>
              </a:rPr>
              <a:t>[How we comply]</a:t>
            </a:r>
          </a:p>
        </p:txBody>
      </p:sp>
      <p:sp>
        <p:nvSpPr>
          <p:cNvPr id="73" name="TextBox 72"/>
          <p:cNvSpPr txBox="1"/>
          <p:nvPr/>
        </p:nvSpPr>
        <p:spPr>
          <a:xfrm>
            <a:off x="9080500" y="2809180"/>
            <a:ext cx="2270760" cy="219075"/>
          </a:xfrm>
          <a:prstGeom prst="rect">
            <a:avLst/>
          </a:prstGeom>
          <a:noFill/>
        </p:spPr>
        <p:txBody>
          <a:bodyPr wrap="square" lIns="0" rIns="0" tIns="0" bIns="0" anchor="t">
            <a:spAutoFit/>
          </a:bodyPr>
          <a:lstStyle/>
          <a:p>
            <a:pPr algn="l"/>
            <a:r>
              <a:rPr sz="1300" b="0" i="1">
                <a:solidFill>
                  <a:srgbClr val="8C8C8C"/>
                </a:solidFill>
                <a:latin typeface="Arial"/>
              </a:rPr>
              <a:t>[Status]</a:t>
            </a:r>
          </a:p>
        </p:txBody>
      </p:sp>
      <p:sp>
        <p:nvSpPr>
          <p:cNvPr id="74" name="TextBox 73"/>
          <p:cNvSpPr txBox="1"/>
          <p:nvPr/>
        </p:nvSpPr>
        <p:spPr>
          <a:xfrm>
            <a:off x="952500" y="3180655"/>
            <a:ext cx="2904744" cy="203200"/>
          </a:xfrm>
          <a:prstGeom prst="rect">
            <a:avLst/>
          </a:prstGeom>
          <a:noFill/>
        </p:spPr>
        <p:txBody>
          <a:bodyPr wrap="square" lIns="0" rIns="0" tIns="0" bIns="0" anchor="t">
            <a:spAutoFit/>
          </a:bodyPr>
          <a:lstStyle/>
          <a:p>
            <a:pPr algn="l"/>
            <a:r>
              <a:rPr sz="1300" b="0" i="0">
                <a:solidFill>
                  <a:srgbClr val="111111"/>
                </a:solidFill>
                <a:latin typeface="Arial"/>
              </a:rPr>
              <a:t>Lot size and setbacks</a:t>
            </a:r>
          </a:p>
        </p:txBody>
      </p:sp>
      <p:sp>
        <p:nvSpPr>
          <p:cNvPr id="75" name="TextBox 74"/>
          <p:cNvSpPr txBox="1"/>
          <p:nvPr/>
        </p:nvSpPr>
        <p:spPr>
          <a:xfrm>
            <a:off x="4000500" y="3180655"/>
            <a:ext cx="2376424" cy="203200"/>
          </a:xfrm>
          <a:prstGeom prst="rect">
            <a:avLst/>
          </a:prstGeom>
          <a:noFill/>
        </p:spPr>
        <p:txBody>
          <a:bodyPr wrap="square" lIns="0" rIns="0" tIns="0" bIns="0" anchor="t">
            <a:spAutoFit/>
          </a:bodyPr>
          <a:lstStyle/>
          <a:p>
            <a:pPr algn="l"/>
            <a:r>
              <a:rPr sz="1300" b="0" i="1">
                <a:solidFill>
                  <a:srgbClr val="8C8C8C"/>
                </a:solidFill>
                <a:latin typeface="Arial"/>
              </a:rPr>
              <a:t>[Rule]</a:t>
            </a:r>
          </a:p>
        </p:txBody>
      </p:sp>
      <p:sp>
        <p:nvSpPr>
          <p:cNvPr id="76" name="TextBox 75"/>
          <p:cNvSpPr txBox="1"/>
          <p:nvPr/>
        </p:nvSpPr>
        <p:spPr>
          <a:xfrm>
            <a:off x="6540500" y="3180655"/>
            <a:ext cx="2376424" cy="203200"/>
          </a:xfrm>
          <a:prstGeom prst="rect">
            <a:avLst/>
          </a:prstGeom>
          <a:noFill/>
        </p:spPr>
        <p:txBody>
          <a:bodyPr wrap="square" lIns="0" rIns="0" tIns="0" bIns="0" anchor="t">
            <a:spAutoFit/>
          </a:bodyPr>
          <a:lstStyle/>
          <a:p>
            <a:pPr algn="l"/>
            <a:r>
              <a:rPr sz="1300" b="0" i="1">
                <a:solidFill>
                  <a:srgbClr val="8C8C8C"/>
                </a:solidFill>
                <a:latin typeface="Arial"/>
              </a:rPr>
              <a:t>[How we comply]</a:t>
            </a:r>
          </a:p>
        </p:txBody>
      </p:sp>
      <p:sp>
        <p:nvSpPr>
          <p:cNvPr id="77" name="TextBox 76"/>
          <p:cNvSpPr txBox="1"/>
          <p:nvPr/>
        </p:nvSpPr>
        <p:spPr>
          <a:xfrm>
            <a:off x="9080500" y="3180655"/>
            <a:ext cx="2270760" cy="203200"/>
          </a:xfrm>
          <a:prstGeom prst="rect">
            <a:avLst/>
          </a:prstGeom>
          <a:noFill/>
        </p:spPr>
        <p:txBody>
          <a:bodyPr wrap="square" lIns="0" rIns="0" tIns="0" bIns="0" anchor="t">
            <a:spAutoFit/>
          </a:bodyPr>
          <a:lstStyle/>
          <a:p>
            <a:pPr algn="l"/>
            <a:r>
              <a:rPr sz="1300" b="0" i="1">
                <a:solidFill>
                  <a:srgbClr val="8C8C8C"/>
                </a:solidFill>
                <a:latin typeface="Arial"/>
              </a:rPr>
              <a:t>[Status]</a:t>
            </a:r>
          </a:p>
        </p:txBody>
      </p:sp>
      <p:sp>
        <p:nvSpPr>
          <p:cNvPr id="78" name="TextBox 77"/>
          <p:cNvSpPr txBox="1"/>
          <p:nvPr/>
        </p:nvSpPr>
        <p:spPr>
          <a:xfrm>
            <a:off x="952500" y="3536255"/>
            <a:ext cx="2904744" cy="203200"/>
          </a:xfrm>
          <a:prstGeom prst="rect">
            <a:avLst/>
          </a:prstGeom>
          <a:noFill/>
        </p:spPr>
        <p:txBody>
          <a:bodyPr wrap="square" lIns="0" rIns="0" tIns="0" bIns="0" anchor="t">
            <a:spAutoFit/>
          </a:bodyPr>
          <a:lstStyle/>
          <a:p>
            <a:pPr algn="l"/>
            <a:r>
              <a:rPr sz="1300" b="0" i="0">
                <a:solidFill>
                  <a:srgbClr val="111111"/>
                </a:solidFill>
                <a:latin typeface="Arial"/>
              </a:rPr>
              <a:t>Height and density</a:t>
            </a:r>
          </a:p>
        </p:txBody>
      </p:sp>
      <p:sp>
        <p:nvSpPr>
          <p:cNvPr id="79" name="TextBox 78"/>
          <p:cNvSpPr txBox="1"/>
          <p:nvPr/>
        </p:nvSpPr>
        <p:spPr>
          <a:xfrm>
            <a:off x="4000500" y="3536255"/>
            <a:ext cx="2376424" cy="203200"/>
          </a:xfrm>
          <a:prstGeom prst="rect">
            <a:avLst/>
          </a:prstGeom>
          <a:noFill/>
        </p:spPr>
        <p:txBody>
          <a:bodyPr wrap="square" lIns="0" rIns="0" tIns="0" bIns="0" anchor="t">
            <a:spAutoFit/>
          </a:bodyPr>
          <a:lstStyle/>
          <a:p>
            <a:pPr algn="l"/>
            <a:r>
              <a:rPr sz="1300" b="0" i="1">
                <a:solidFill>
                  <a:srgbClr val="8C8C8C"/>
                </a:solidFill>
                <a:latin typeface="Arial"/>
              </a:rPr>
              <a:t>[Rule]</a:t>
            </a:r>
          </a:p>
        </p:txBody>
      </p:sp>
      <p:sp>
        <p:nvSpPr>
          <p:cNvPr id="80" name="TextBox 79"/>
          <p:cNvSpPr txBox="1"/>
          <p:nvPr/>
        </p:nvSpPr>
        <p:spPr>
          <a:xfrm>
            <a:off x="6540500" y="3536255"/>
            <a:ext cx="2376424" cy="203200"/>
          </a:xfrm>
          <a:prstGeom prst="rect">
            <a:avLst/>
          </a:prstGeom>
          <a:noFill/>
        </p:spPr>
        <p:txBody>
          <a:bodyPr wrap="square" lIns="0" rIns="0" tIns="0" bIns="0" anchor="t">
            <a:spAutoFit/>
          </a:bodyPr>
          <a:lstStyle/>
          <a:p>
            <a:pPr algn="l"/>
            <a:r>
              <a:rPr sz="1300" b="0" i="1">
                <a:solidFill>
                  <a:srgbClr val="8C8C8C"/>
                </a:solidFill>
                <a:latin typeface="Arial"/>
              </a:rPr>
              <a:t>[How we comply]</a:t>
            </a:r>
          </a:p>
        </p:txBody>
      </p:sp>
      <p:sp>
        <p:nvSpPr>
          <p:cNvPr id="81" name="TextBox 80"/>
          <p:cNvSpPr txBox="1"/>
          <p:nvPr/>
        </p:nvSpPr>
        <p:spPr>
          <a:xfrm>
            <a:off x="9080500" y="3536255"/>
            <a:ext cx="2270760" cy="203200"/>
          </a:xfrm>
          <a:prstGeom prst="rect">
            <a:avLst/>
          </a:prstGeom>
          <a:noFill/>
        </p:spPr>
        <p:txBody>
          <a:bodyPr wrap="square" lIns="0" rIns="0" tIns="0" bIns="0" anchor="t">
            <a:spAutoFit/>
          </a:bodyPr>
          <a:lstStyle/>
          <a:p>
            <a:pPr algn="l"/>
            <a:r>
              <a:rPr sz="1300" b="0" i="1">
                <a:solidFill>
                  <a:srgbClr val="8C8C8C"/>
                </a:solidFill>
                <a:latin typeface="Arial"/>
              </a:rPr>
              <a:t>[Status]</a:t>
            </a:r>
          </a:p>
        </p:txBody>
      </p:sp>
      <p:sp>
        <p:nvSpPr>
          <p:cNvPr id="82" name="TextBox 81"/>
          <p:cNvSpPr txBox="1"/>
          <p:nvPr/>
        </p:nvSpPr>
        <p:spPr>
          <a:xfrm>
            <a:off x="952500" y="3891855"/>
            <a:ext cx="2904744" cy="203200"/>
          </a:xfrm>
          <a:prstGeom prst="rect">
            <a:avLst/>
          </a:prstGeom>
          <a:noFill/>
        </p:spPr>
        <p:txBody>
          <a:bodyPr wrap="square" lIns="0" rIns="0" tIns="0" bIns="0" anchor="t">
            <a:spAutoFit/>
          </a:bodyPr>
          <a:lstStyle/>
          <a:p>
            <a:pPr algn="l"/>
            <a:r>
              <a:rPr sz="1300" b="0" i="0">
                <a:solidFill>
                  <a:srgbClr val="111111"/>
                </a:solidFill>
                <a:latin typeface="Arial"/>
              </a:rPr>
              <a:t>Parking</a:t>
            </a:r>
          </a:p>
        </p:txBody>
      </p:sp>
      <p:sp>
        <p:nvSpPr>
          <p:cNvPr id="83" name="TextBox 82"/>
          <p:cNvSpPr txBox="1"/>
          <p:nvPr/>
        </p:nvSpPr>
        <p:spPr>
          <a:xfrm>
            <a:off x="4000500" y="3891855"/>
            <a:ext cx="2376424" cy="203200"/>
          </a:xfrm>
          <a:prstGeom prst="rect">
            <a:avLst/>
          </a:prstGeom>
          <a:noFill/>
        </p:spPr>
        <p:txBody>
          <a:bodyPr wrap="square" lIns="0" rIns="0" tIns="0" bIns="0" anchor="t">
            <a:spAutoFit/>
          </a:bodyPr>
          <a:lstStyle/>
          <a:p>
            <a:pPr algn="l"/>
            <a:r>
              <a:rPr sz="1300" b="0" i="1">
                <a:solidFill>
                  <a:srgbClr val="8C8C8C"/>
                </a:solidFill>
                <a:latin typeface="Arial"/>
              </a:rPr>
              <a:t>[Rule]</a:t>
            </a:r>
          </a:p>
        </p:txBody>
      </p:sp>
      <p:sp>
        <p:nvSpPr>
          <p:cNvPr id="84" name="TextBox 83"/>
          <p:cNvSpPr txBox="1"/>
          <p:nvPr/>
        </p:nvSpPr>
        <p:spPr>
          <a:xfrm>
            <a:off x="6540500" y="3891855"/>
            <a:ext cx="2376424" cy="203200"/>
          </a:xfrm>
          <a:prstGeom prst="rect">
            <a:avLst/>
          </a:prstGeom>
          <a:noFill/>
        </p:spPr>
        <p:txBody>
          <a:bodyPr wrap="square" lIns="0" rIns="0" tIns="0" bIns="0" anchor="t">
            <a:spAutoFit/>
          </a:bodyPr>
          <a:lstStyle/>
          <a:p>
            <a:pPr algn="l"/>
            <a:r>
              <a:rPr sz="1300" b="0" i="1">
                <a:solidFill>
                  <a:srgbClr val="8C8C8C"/>
                </a:solidFill>
                <a:latin typeface="Arial"/>
              </a:rPr>
              <a:t>[How we comply]</a:t>
            </a:r>
          </a:p>
        </p:txBody>
      </p:sp>
      <p:sp>
        <p:nvSpPr>
          <p:cNvPr id="85" name="TextBox 84"/>
          <p:cNvSpPr txBox="1"/>
          <p:nvPr/>
        </p:nvSpPr>
        <p:spPr>
          <a:xfrm>
            <a:off x="9080500" y="3891855"/>
            <a:ext cx="2270760" cy="203200"/>
          </a:xfrm>
          <a:prstGeom prst="rect">
            <a:avLst/>
          </a:prstGeom>
          <a:noFill/>
        </p:spPr>
        <p:txBody>
          <a:bodyPr wrap="square" lIns="0" rIns="0" tIns="0" bIns="0" anchor="t">
            <a:spAutoFit/>
          </a:bodyPr>
          <a:lstStyle/>
          <a:p>
            <a:pPr algn="l"/>
            <a:r>
              <a:rPr sz="1300" b="0" i="1">
                <a:solidFill>
                  <a:srgbClr val="8C8C8C"/>
                </a:solidFill>
                <a:latin typeface="Arial"/>
              </a:rPr>
              <a:t>[Status]</a:t>
            </a:r>
          </a:p>
        </p:txBody>
      </p:sp>
      <p:sp>
        <p:nvSpPr>
          <p:cNvPr id="86" name="TextBox 85"/>
          <p:cNvSpPr txBox="1"/>
          <p:nvPr/>
        </p:nvSpPr>
        <p:spPr>
          <a:xfrm>
            <a:off x="952500" y="4247455"/>
            <a:ext cx="2904744" cy="203200"/>
          </a:xfrm>
          <a:prstGeom prst="rect">
            <a:avLst/>
          </a:prstGeom>
          <a:noFill/>
        </p:spPr>
        <p:txBody>
          <a:bodyPr wrap="square" lIns="0" rIns="0" tIns="0" bIns="0" anchor="t">
            <a:spAutoFit/>
          </a:bodyPr>
          <a:lstStyle/>
          <a:p>
            <a:pPr algn="l"/>
            <a:r>
              <a:rPr sz="1300" b="0" i="0">
                <a:solidFill>
                  <a:srgbClr val="111111"/>
                </a:solidFill>
                <a:latin typeface="Arial"/>
              </a:rPr>
              <a:t>Permits: building, demo, utility</a:t>
            </a:r>
          </a:p>
        </p:txBody>
      </p:sp>
      <p:sp>
        <p:nvSpPr>
          <p:cNvPr id="87" name="TextBox 86"/>
          <p:cNvSpPr txBox="1"/>
          <p:nvPr/>
        </p:nvSpPr>
        <p:spPr>
          <a:xfrm>
            <a:off x="4000500" y="4247455"/>
            <a:ext cx="2376424" cy="203200"/>
          </a:xfrm>
          <a:prstGeom prst="rect">
            <a:avLst/>
          </a:prstGeom>
          <a:noFill/>
        </p:spPr>
        <p:txBody>
          <a:bodyPr wrap="square" lIns="0" rIns="0" tIns="0" bIns="0" anchor="t">
            <a:spAutoFit/>
          </a:bodyPr>
          <a:lstStyle/>
          <a:p>
            <a:pPr algn="l"/>
            <a:r>
              <a:rPr sz="1300" b="0" i="1">
                <a:solidFill>
                  <a:srgbClr val="8C8C8C"/>
                </a:solidFill>
                <a:latin typeface="Arial"/>
              </a:rPr>
              <a:t>[Which ones]</a:t>
            </a:r>
          </a:p>
        </p:txBody>
      </p:sp>
      <p:sp>
        <p:nvSpPr>
          <p:cNvPr id="88" name="TextBox 87"/>
          <p:cNvSpPr txBox="1"/>
          <p:nvPr/>
        </p:nvSpPr>
        <p:spPr>
          <a:xfrm>
            <a:off x="6540500" y="4247455"/>
            <a:ext cx="2376424" cy="203200"/>
          </a:xfrm>
          <a:prstGeom prst="rect">
            <a:avLst/>
          </a:prstGeom>
          <a:noFill/>
        </p:spPr>
        <p:txBody>
          <a:bodyPr wrap="square" lIns="0" rIns="0" tIns="0" bIns="0" anchor="t">
            <a:spAutoFit/>
          </a:bodyPr>
          <a:lstStyle/>
          <a:p>
            <a:pPr algn="l"/>
            <a:r>
              <a:rPr sz="1300" b="0" i="1">
                <a:solidFill>
                  <a:srgbClr val="8C8C8C"/>
                </a:solidFill>
                <a:latin typeface="Arial"/>
              </a:rPr>
              <a:t>[Who submits, when]</a:t>
            </a:r>
          </a:p>
        </p:txBody>
      </p:sp>
      <p:sp>
        <p:nvSpPr>
          <p:cNvPr id="89" name="TextBox 88"/>
          <p:cNvSpPr txBox="1"/>
          <p:nvPr/>
        </p:nvSpPr>
        <p:spPr>
          <a:xfrm>
            <a:off x="9080500" y="4247455"/>
            <a:ext cx="2270760" cy="203200"/>
          </a:xfrm>
          <a:prstGeom prst="rect">
            <a:avLst/>
          </a:prstGeom>
          <a:noFill/>
        </p:spPr>
        <p:txBody>
          <a:bodyPr wrap="square" lIns="0" rIns="0" tIns="0" bIns="0" anchor="t">
            <a:spAutoFit/>
          </a:bodyPr>
          <a:lstStyle/>
          <a:p>
            <a:pPr algn="l"/>
            <a:r>
              <a:rPr sz="1300" b="0" i="1">
                <a:solidFill>
                  <a:srgbClr val="8C8C8C"/>
                </a:solidFill>
                <a:latin typeface="Arial"/>
              </a:rPr>
              <a:t>[Status]</a:t>
            </a:r>
          </a:p>
        </p:txBody>
      </p:sp>
      <p:sp>
        <p:nvSpPr>
          <p:cNvPr id="90" name="TextBox 89"/>
          <p:cNvSpPr txBox="1"/>
          <p:nvPr/>
        </p:nvSpPr>
        <p:spPr>
          <a:xfrm>
            <a:off x="952500" y="4603055"/>
            <a:ext cx="2904744" cy="203200"/>
          </a:xfrm>
          <a:prstGeom prst="rect">
            <a:avLst/>
          </a:prstGeom>
          <a:noFill/>
        </p:spPr>
        <p:txBody>
          <a:bodyPr wrap="square" lIns="0" rIns="0" tIns="0" bIns="0" anchor="t">
            <a:spAutoFit/>
          </a:bodyPr>
          <a:lstStyle/>
          <a:p>
            <a:pPr algn="l"/>
            <a:r>
              <a:rPr sz="1300" b="0" i="0">
                <a:solidFill>
                  <a:srgbClr val="111111"/>
                </a:solidFill>
                <a:latin typeface="Arial"/>
              </a:rPr>
              <a:t>Variances or other approvals</a:t>
            </a:r>
          </a:p>
        </p:txBody>
      </p:sp>
      <p:sp>
        <p:nvSpPr>
          <p:cNvPr id="91" name="TextBox 90"/>
          <p:cNvSpPr txBox="1"/>
          <p:nvPr/>
        </p:nvSpPr>
        <p:spPr>
          <a:xfrm>
            <a:off x="4000500" y="4603055"/>
            <a:ext cx="2376424" cy="203200"/>
          </a:xfrm>
          <a:prstGeom prst="rect">
            <a:avLst/>
          </a:prstGeom>
          <a:noFill/>
        </p:spPr>
        <p:txBody>
          <a:bodyPr wrap="square" lIns="0" rIns="0" tIns="0" bIns="0" anchor="t">
            <a:spAutoFit/>
          </a:bodyPr>
          <a:lstStyle/>
          <a:p>
            <a:pPr algn="l"/>
            <a:r>
              <a:rPr sz="1300" b="0" i="1">
                <a:solidFill>
                  <a:srgbClr val="8C8C8C"/>
                </a:solidFill>
                <a:latin typeface="Arial"/>
              </a:rPr>
              <a:t>[If any]</a:t>
            </a:r>
          </a:p>
        </p:txBody>
      </p:sp>
      <p:sp>
        <p:nvSpPr>
          <p:cNvPr id="92" name="TextBox 91"/>
          <p:cNvSpPr txBox="1"/>
          <p:nvPr/>
        </p:nvSpPr>
        <p:spPr>
          <a:xfrm>
            <a:off x="6540500" y="4603055"/>
            <a:ext cx="2376424" cy="203200"/>
          </a:xfrm>
          <a:prstGeom prst="rect">
            <a:avLst/>
          </a:prstGeom>
          <a:noFill/>
        </p:spPr>
        <p:txBody>
          <a:bodyPr wrap="square" lIns="0" rIns="0" tIns="0" bIns="0" anchor="t">
            <a:spAutoFit/>
          </a:bodyPr>
          <a:lstStyle/>
          <a:p>
            <a:pPr algn="l"/>
            <a:r>
              <a:rPr sz="1300" b="0" i="1">
                <a:solidFill>
                  <a:srgbClr val="8C8C8C"/>
                </a:solidFill>
                <a:latin typeface="Arial"/>
              </a:rPr>
              <a:t>[Plan]</a:t>
            </a:r>
          </a:p>
        </p:txBody>
      </p:sp>
      <p:sp>
        <p:nvSpPr>
          <p:cNvPr id="93" name="TextBox 92"/>
          <p:cNvSpPr txBox="1"/>
          <p:nvPr/>
        </p:nvSpPr>
        <p:spPr>
          <a:xfrm>
            <a:off x="9080500" y="4603055"/>
            <a:ext cx="2270760" cy="203200"/>
          </a:xfrm>
          <a:prstGeom prst="rect">
            <a:avLst/>
          </a:prstGeom>
          <a:noFill/>
        </p:spPr>
        <p:txBody>
          <a:bodyPr wrap="square" lIns="0" rIns="0" tIns="0" bIns="0" anchor="t">
            <a:spAutoFit/>
          </a:bodyPr>
          <a:lstStyle/>
          <a:p>
            <a:pPr algn="l"/>
            <a:r>
              <a:rPr sz="1300" b="0" i="1">
                <a:solidFill>
                  <a:srgbClr val="8C8C8C"/>
                </a:solidFill>
                <a:latin typeface="Arial"/>
              </a:rPr>
              <a:t>[Status]</a:t>
            </a:r>
          </a:p>
        </p:txBody>
      </p:sp>
      <p:sp>
        <p:nvSpPr>
          <p:cNvPr id="94" name="TextBox 93"/>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95" name="TextBox 94"/>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a:t>
            </a:r>
          </a:p>
        </p:txBody>
      </p:sp>
      <p:sp>
        <p:nvSpPr>
          <p:cNvPr id="96" name="TextBox 95"/>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05</a:t>
            </a:r>
          </a:p>
        </p:txBody>
      </p:sp>
    </p:spTree>
  </p:cSld>
  <p:clrMapOvr>
    <a:masterClrMapping/>
  </p:clrMapOvr>
</p:sld>
</file>

<file path=ppt/slides/slide6.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74043" cy="254000"/>
          </a:xfrm>
          <a:prstGeom prst="roundRect">
            <a:avLst>
              <a:gd name="adj" fmla="val 10000"/>
            </a:avLst>
          </a:prstGeom>
          <a:solidFill>
            <a:srgbClr val="DEDEDE"/>
          </a:solidFill>
          <a:ln>
            <a:noFill/>
          </a:ln>
          <a:effectLst/>
        </p:spPr>
        <p:txBody>
          <a:bodyPr rtlCol="0" anchor="ctr"/>
          <a:lstStyle/>
          <a:p/>
        </p:txBody>
      </p:sp>
      <p:sp>
        <p:nvSpPr>
          <p:cNvPr id="5" name="Rounded Rectangle 4"/>
          <p:cNvSpPr/>
          <p:nvPr/>
        </p:nvSpPr>
        <p:spPr>
          <a:xfrm>
            <a:off x="812800" y="1869380"/>
            <a:ext cx="4826000" cy="2647950"/>
          </a:xfrm>
          <a:prstGeom prst="roundRect">
            <a:avLst>
              <a:gd name="adj" fmla="val 959"/>
            </a:avLst>
          </a:prstGeom>
          <a:solidFill>
            <a:srgbClr val="FFFFFF"/>
          </a:solidFill>
          <a:ln>
            <a:noFill/>
          </a:ln>
          <a:effectLst/>
        </p:spPr>
        <p:txBody>
          <a:bodyPr rtlCol="0" anchor="ctr"/>
          <a:lstStyle/>
          <a:p/>
        </p:txBody>
      </p:sp>
      <p:sp>
        <p:nvSpPr>
          <p:cNvPr id="6" name="Rectangle 5"/>
          <p:cNvSpPr/>
          <p:nvPr/>
        </p:nvSpPr>
        <p:spPr>
          <a:xfrm>
            <a:off x="812800" y="1869380"/>
            <a:ext cx="4826000" cy="50800"/>
          </a:xfrm>
          <a:prstGeom prst="rect">
            <a:avLst/>
          </a:prstGeom>
          <a:solidFill>
            <a:srgbClr val="DEDEDE"/>
          </a:solidFill>
          <a:ln>
            <a:noFill/>
          </a:ln>
          <a:effectLst/>
        </p:spPr>
        <p:txBody>
          <a:bodyPr rtlCol="0" anchor="ctr"/>
          <a:lstStyle/>
          <a:p>
            <a:pPr algn="ctr"/>
          </a:p>
        </p:txBody>
      </p:sp>
      <p:sp>
        <p:nvSpPr>
          <p:cNvPr id="7" name="Rectangle 6"/>
          <p:cNvSpPr/>
          <p:nvPr/>
        </p:nvSpPr>
        <p:spPr>
          <a:xfrm>
            <a:off x="1041400" y="2485330"/>
            <a:ext cx="4368800" cy="12700"/>
          </a:xfrm>
          <a:prstGeom prst="rect">
            <a:avLst/>
          </a:prstGeom>
          <a:solidFill>
            <a:srgbClr val="D0D0D0"/>
          </a:solidFill>
          <a:ln>
            <a:noFill/>
          </a:ln>
          <a:effectLst/>
        </p:spPr>
        <p:txBody>
          <a:bodyPr rtlCol="0" anchor="ctr"/>
          <a:lstStyle/>
          <a:p>
            <a:pPr algn="ctr"/>
          </a:p>
        </p:txBody>
      </p:sp>
      <p:sp>
        <p:nvSpPr>
          <p:cNvPr id="8" name="Rectangle 7"/>
          <p:cNvSpPr/>
          <p:nvPr/>
        </p:nvSpPr>
        <p:spPr>
          <a:xfrm>
            <a:off x="1041400" y="2866330"/>
            <a:ext cx="4368800" cy="12700"/>
          </a:xfrm>
          <a:prstGeom prst="rect">
            <a:avLst/>
          </a:prstGeom>
          <a:solidFill>
            <a:srgbClr val="D0D0D0"/>
          </a:solidFill>
          <a:ln>
            <a:noFill/>
          </a:ln>
          <a:effectLst/>
        </p:spPr>
        <p:txBody>
          <a:bodyPr rtlCol="0" anchor="ctr"/>
          <a:lstStyle/>
          <a:p>
            <a:pPr algn="ctr"/>
          </a:p>
        </p:txBody>
      </p:sp>
      <p:sp>
        <p:nvSpPr>
          <p:cNvPr id="9" name="Rectangle 8"/>
          <p:cNvSpPr/>
          <p:nvPr/>
        </p:nvSpPr>
        <p:spPr>
          <a:xfrm>
            <a:off x="1041400" y="3247330"/>
            <a:ext cx="4368800" cy="12700"/>
          </a:xfrm>
          <a:prstGeom prst="rect">
            <a:avLst/>
          </a:prstGeom>
          <a:solidFill>
            <a:srgbClr val="D0D0D0"/>
          </a:solidFill>
          <a:ln>
            <a:noFill/>
          </a:ln>
          <a:effectLst/>
        </p:spPr>
        <p:txBody>
          <a:bodyPr rtlCol="0" anchor="ctr"/>
          <a:lstStyle/>
          <a:p>
            <a:pPr algn="ctr"/>
          </a:p>
        </p:txBody>
      </p:sp>
      <p:sp>
        <p:nvSpPr>
          <p:cNvPr id="10" name="Rectangle 9"/>
          <p:cNvSpPr/>
          <p:nvPr/>
        </p:nvSpPr>
        <p:spPr>
          <a:xfrm>
            <a:off x="1041400" y="3628330"/>
            <a:ext cx="4368800" cy="12700"/>
          </a:xfrm>
          <a:prstGeom prst="rect">
            <a:avLst/>
          </a:prstGeom>
          <a:solidFill>
            <a:srgbClr val="D0D0D0"/>
          </a:solidFill>
          <a:ln>
            <a:noFill/>
          </a:ln>
          <a:effectLst/>
        </p:spPr>
        <p:txBody>
          <a:bodyPr rtlCol="0" anchor="ctr"/>
          <a:lstStyle/>
          <a:p>
            <a:pPr algn="ctr"/>
          </a:p>
        </p:txBody>
      </p:sp>
      <p:sp>
        <p:nvSpPr>
          <p:cNvPr id="11" name="Rectangle 10"/>
          <p:cNvSpPr/>
          <p:nvPr/>
        </p:nvSpPr>
        <p:spPr>
          <a:xfrm>
            <a:off x="1041400" y="4009330"/>
            <a:ext cx="4368800" cy="12700"/>
          </a:xfrm>
          <a:prstGeom prst="rect">
            <a:avLst/>
          </a:prstGeom>
          <a:solidFill>
            <a:srgbClr val="D0D0D0"/>
          </a:solidFill>
          <a:ln>
            <a:noFill/>
          </a:ln>
          <a:effectLst/>
        </p:spPr>
        <p:txBody>
          <a:bodyPr rtlCol="0" anchor="ctr"/>
          <a:lstStyle/>
          <a:p>
            <a:pPr algn="ctr"/>
          </a:p>
        </p:txBody>
      </p:sp>
      <p:sp>
        <p:nvSpPr>
          <p:cNvPr id="12" name="Rounded Rectangle 11"/>
          <p:cNvSpPr/>
          <p:nvPr/>
        </p:nvSpPr>
        <p:spPr>
          <a:xfrm>
            <a:off x="5842000" y="1869380"/>
            <a:ext cx="5537200" cy="1155799"/>
          </a:xfrm>
          <a:prstGeom prst="roundRect">
            <a:avLst>
              <a:gd name="adj" fmla="val 2197"/>
            </a:avLst>
          </a:prstGeom>
          <a:solidFill>
            <a:srgbClr val="FFFFFF"/>
          </a:solidFill>
          <a:ln>
            <a:noFill/>
          </a:ln>
          <a:effectLst/>
        </p:spPr>
        <p:txBody>
          <a:bodyPr rtlCol="0" anchor="ctr"/>
          <a:lstStyle/>
          <a:p/>
        </p:txBody>
      </p:sp>
      <p:sp>
        <p:nvSpPr>
          <p:cNvPr id="13" name="Rectangle 12"/>
          <p:cNvSpPr/>
          <p:nvPr/>
        </p:nvSpPr>
        <p:spPr>
          <a:xfrm>
            <a:off x="5842000" y="1869380"/>
            <a:ext cx="5537200" cy="50800"/>
          </a:xfrm>
          <a:prstGeom prst="rect">
            <a:avLst/>
          </a:prstGeom>
          <a:solidFill>
            <a:srgbClr val="DEDEDE"/>
          </a:solidFill>
          <a:ln>
            <a:noFill/>
          </a:ln>
          <a:effectLst/>
        </p:spPr>
        <p:txBody>
          <a:bodyPr rtlCol="0" anchor="ctr"/>
          <a:lstStyle/>
          <a:p>
            <a:pPr algn="ctr"/>
          </a:p>
        </p:txBody>
      </p:sp>
      <p:sp>
        <p:nvSpPr>
          <p:cNvPr id="14" name="Rounded Rectangle 13"/>
          <p:cNvSpPr/>
          <p:nvPr/>
        </p:nvSpPr>
        <p:spPr>
          <a:xfrm>
            <a:off x="5842000" y="3152179"/>
            <a:ext cx="5537200" cy="1365150"/>
          </a:xfrm>
          <a:prstGeom prst="roundRect">
            <a:avLst>
              <a:gd name="adj" fmla="val 1860"/>
            </a:avLst>
          </a:prstGeom>
          <a:solidFill>
            <a:srgbClr val="DEDEDE"/>
          </a:solidFill>
          <a:ln>
            <a:noFill/>
          </a:ln>
          <a:effectLst/>
        </p:spPr>
        <p:txBody>
          <a:bodyPr rtlCol="0" anchor="ctr"/>
          <a:lstStyle/>
          <a:p/>
        </p:txBody>
      </p:sp>
      <p:sp>
        <p:nvSpPr>
          <p:cNvPr id="15" name="Rectangle 14"/>
          <p:cNvSpPr/>
          <p:nvPr/>
        </p:nvSpPr>
        <p:spPr>
          <a:xfrm>
            <a:off x="5842000" y="3152179"/>
            <a:ext cx="5537200" cy="50800"/>
          </a:xfrm>
          <a:prstGeom prst="rect">
            <a:avLst/>
          </a:prstGeom>
          <a:solidFill>
            <a:srgbClr val="333333"/>
          </a:solidFill>
          <a:ln>
            <a:noFill/>
          </a:ln>
          <a:effectLst/>
        </p:spPr>
        <p:txBody>
          <a:bodyPr rtlCol="0" anchor="ctr"/>
          <a:lstStyle/>
          <a:p>
            <a:pPr algn="ctr"/>
          </a:p>
        </p:txBody>
      </p:sp>
      <p:sp>
        <p:nvSpPr>
          <p:cNvPr id="16" name="Rounded Rectangle 15"/>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17" name="Rounded Rectangle 16"/>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18" name="TextBox 17"/>
          <p:cNvSpPr txBox="1"/>
          <p:nvPr/>
        </p:nvSpPr>
        <p:spPr>
          <a:xfrm>
            <a:off x="927100" y="850900"/>
            <a:ext cx="1736661" cy="182879"/>
          </a:xfrm>
          <a:prstGeom prst="rect">
            <a:avLst/>
          </a:prstGeom>
          <a:noFill/>
        </p:spPr>
        <p:txBody>
          <a:bodyPr wrap="square" lIns="0" rIns="0" tIns="0" bIns="0" anchor="t">
            <a:spAutoFit/>
          </a:bodyPr>
          <a:lstStyle/>
          <a:p>
            <a:pPr algn="l"/>
            <a:r>
              <a:rPr sz="1200" b="1" i="0" spc="150">
                <a:solidFill>
                  <a:srgbClr val="111111"/>
                </a:solidFill>
                <a:latin typeface="Arial"/>
              </a:rPr>
              <a:t>SECTION 05 | 1:00</a:t>
            </a:r>
          </a:p>
        </p:txBody>
      </p:sp>
      <p:sp>
        <p:nvSpPr>
          <p:cNvPr id="19" name="TextBox 18"/>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Target buyer and partners</a:t>
            </a:r>
          </a:p>
        </p:txBody>
      </p:sp>
      <p:sp>
        <p:nvSpPr>
          <p:cNvPr id="20" name="TextBox 19"/>
          <p:cNvSpPr txBox="1"/>
          <p:nvPr/>
        </p:nvSpPr>
        <p:spPr>
          <a:xfrm>
            <a:off x="1041400" y="2148780"/>
            <a:ext cx="4568952" cy="243840"/>
          </a:xfrm>
          <a:prstGeom prst="rect">
            <a:avLst/>
          </a:prstGeom>
          <a:noFill/>
        </p:spPr>
        <p:txBody>
          <a:bodyPr wrap="square" lIns="0" rIns="0" tIns="0" bIns="0" anchor="t">
            <a:spAutoFit/>
          </a:bodyPr>
          <a:lstStyle/>
          <a:p>
            <a:pPr algn="l"/>
            <a:r>
              <a:rPr sz="1600" b="1" i="0">
                <a:solidFill>
                  <a:srgbClr val="111111"/>
                </a:solidFill>
                <a:latin typeface="Arial"/>
              </a:rPr>
              <a:t>Our buyer or renter</a:t>
            </a:r>
          </a:p>
        </p:txBody>
      </p:sp>
      <p:sp>
        <p:nvSpPr>
          <p:cNvPr id="21" name="TextBox 20"/>
          <p:cNvSpPr txBox="1"/>
          <p:nvPr/>
        </p:nvSpPr>
        <p:spPr>
          <a:xfrm>
            <a:off x="1041400" y="2586930"/>
            <a:ext cx="2006600" cy="182879"/>
          </a:xfrm>
          <a:prstGeom prst="rect">
            <a:avLst/>
          </a:prstGeom>
          <a:noFill/>
        </p:spPr>
        <p:txBody>
          <a:bodyPr wrap="square" lIns="0" rIns="0" tIns="0" bIns="0" anchor="t">
            <a:spAutoFit/>
          </a:bodyPr>
          <a:lstStyle/>
          <a:p>
            <a:pPr algn="l"/>
            <a:r>
              <a:rPr sz="1200" b="1" i="0" spc="100">
                <a:solidFill>
                  <a:srgbClr val="333333"/>
                </a:solidFill>
                <a:latin typeface="Arial"/>
              </a:rPr>
              <a:t>WHO</a:t>
            </a:r>
          </a:p>
        </p:txBody>
      </p:sp>
      <p:sp>
        <p:nvSpPr>
          <p:cNvPr id="22" name="TextBox 21"/>
          <p:cNvSpPr txBox="1"/>
          <p:nvPr/>
        </p:nvSpPr>
        <p:spPr>
          <a:xfrm>
            <a:off x="3073400" y="2586930"/>
            <a:ext cx="2455672" cy="182879"/>
          </a:xfrm>
          <a:prstGeom prst="rect">
            <a:avLst/>
          </a:prstGeom>
          <a:noFill/>
        </p:spPr>
        <p:txBody>
          <a:bodyPr wrap="square" lIns="0" rIns="0" tIns="0" bIns="0" anchor="t">
            <a:spAutoFit/>
          </a:bodyPr>
          <a:lstStyle/>
          <a:p>
            <a:pPr algn="l"/>
            <a:r>
              <a:rPr sz="1200" b="0" i="1">
                <a:solidFill>
                  <a:srgbClr val="8C8C8C"/>
                </a:solidFill>
                <a:latin typeface="Arial"/>
              </a:rPr>
              <a:t>[Occupation, household size]</a:t>
            </a:r>
          </a:p>
        </p:txBody>
      </p:sp>
      <p:sp>
        <p:nvSpPr>
          <p:cNvPr id="23" name="TextBox 22"/>
          <p:cNvSpPr txBox="1"/>
          <p:nvPr/>
        </p:nvSpPr>
        <p:spPr>
          <a:xfrm>
            <a:off x="1041400" y="2967930"/>
            <a:ext cx="2006600" cy="182879"/>
          </a:xfrm>
          <a:prstGeom prst="rect">
            <a:avLst/>
          </a:prstGeom>
          <a:noFill/>
        </p:spPr>
        <p:txBody>
          <a:bodyPr wrap="square" lIns="0" rIns="0" tIns="0" bIns="0" anchor="t">
            <a:spAutoFit/>
          </a:bodyPr>
          <a:lstStyle/>
          <a:p>
            <a:pPr algn="l"/>
            <a:r>
              <a:rPr sz="1200" b="1" i="0" spc="100">
                <a:solidFill>
                  <a:srgbClr val="333333"/>
                </a:solidFill>
                <a:latin typeface="Arial"/>
              </a:rPr>
              <a:t>INCOME</a:t>
            </a:r>
          </a:p>
        </p:txBody>
      </p:sp>
      <p:sp>
        <p:nvSpPr>
          <p:cNvPr id="24" name="TextBox 23"/>
          <p:cNvSpPr txBox="1"/>
          <p:nvPr/>
        </p:nvSpPr>
        <p:spPr>
          <a:xfrm>
            <a:off x="3073400" y="2967930"/>
            <a:ext cx="2455672" cy="182879"/>
          </a:xfrm>
          <a:prstGeom prst="rect">
            <a:avLst/>
          </a:prstGeom>
          <a:noFill/>
        </p:spPr>
        <p:txBody>
          <a:bodyPr wrap="square" lIns="0" rIns="0" tIns="0" bIns="0" anchor="t">
            <a:spAutoFit/>
          </a:bodyPr>
          <a:lstStyle/>
          <a:p>
            <a:pPr algn="l"/>
            <a:r>
              <a:rPr sz="1200" b="0" i="1">
                <a:solidFill>
                  <a:srgbClr val="8C8C8C"/>
                </a:solidFill>
                <a:latin typeface="Arial"/>
              </a:rPr>
              <a:t>[$ income, % of AMI]</a:t>
            </a:r>
          </a:p>
        </p:txBody>
      </p:sp>
      <p:sp>
        <p:nvSpPr>
          <p:cNvPr id="25" name="TextBox 24"/>
          <p:cNvSpPr txBox="1"/>
          <p:nvPr/>
        </p:nvSpPr>
        <p:spPr>
          <a:xfrm>
            <a:off x="1041400" y="3348930"/>
            <a:ext cx="2006600" cy="182879"/>
          </a:xfrm>
          <a:prstGeom prst="rect">
            <a:avLst/>
          </a:prstGeom>
          <a:noFill/>
        </p:spPr>
        <p:txBody>
          <a:bodyPr wrap="square" lIns="0" rIns="0" tIns="0" bIns="0" anchor="t">
            <a:spAutoFit/>
          </a:bodyPr>
          <a:lstStyle/>
          <a:p>
            <a:pPr algn="l"/>
            <a:r>
              <a:rPr sz="1200" b="1" i="0" spc="100">
                <a:solidFill>
                  <a:srgbClr val="333333"/>
                </a:solidFill>
                <a:latin typeface="Arial"/>
              </a:rPr>
              <a:t>PAYS TODAY</a:t>
            </a:r>
          </a:p>
        </p:txBody>
      </p:sp>
      <p:sp>
        <p:nvSpPr>
          <p:cNvPr id="26" name="TextBox 25"/>
          <p:cNvSpPr txBox="1"/>
          <p:nvPr/>
        </p:nvSpPr>
        <p:spPr>
          <a:xfrm>
            <a:off x="3073400" y="3348930"/>
            <a:ext cx="2455672" cy="182879"/>
          </a:xfrm>
          <a:prstGeom prst="rect">
            <a:avLst/>
          </a:prstGeom>
          <a:noFill/>
        </p:spPr>
        <p:txBody>
          <a:bodyPr wrap="square" lIns="0" rIns="0" tIns="0" bIns="0" anchor="t">
            <a:spAutoFit/>
          </a:bodyPr>
          <a:lstStyle/>
          <a:p>
            <a:pPr algn="l"/>
            <a:r>
              <a:rPr sz="1200" b="0" i="1">
                <a:solidFill>
                  <a:srgbClr val="8C8C8C"/>
                </a:solidFill>
                <a:latin typeface="Arial"/>
              </a:rPr>
              <a:t>[$ current rent]</a:t>
            </a:r>
          </a:p>
        </p:txBody>
      </p:sp>
      <p:sp>
        <p:nvSpPr>
          <p:cNvPr id="27" name="TextBox 26"/>
          <p:cNvSpPr txBox="1"/>
          <p:nvPr/>
        </p:nvSpPr>
        <p:spPr>
          <a:xfrm>
            <a:off x="1041400" y="3729930"/>
            <a:ext cx="2006600" cy="182879"/>
          </a:xfrm>
          <a:prstGeom prst="rect">
            <a:avLst/>
          </a:prstGeom>
          <a:noFill/>
        </p:spPr>
        <p:txBody>
          <a:bodyPr wrap="square" lIns="0" rIns="0" tIns="0" bIns="0" anchor="t">
            <a:spAutoFit/>
          </a:bodyPr>
          <a:lstStyle/>
          <a:p>
            <a:pPr algn="l"/>
            <a:r>
              <a:rPr sz="1200" b="1" i="0" spc="100">
                <a:solidFill>
                  <a:srgbClr val="333333"/>
                </a:solidFill>
                <a:latin typeface="Arial"/>
              </a:rPr>
              <a:t>CAN AFFORD</a:t>
            </a:r>
          </a:p>
        </p:txBody>
      </p:sp>
      <p:sp>
        <p:nvSpPr>
          <p:cNvPr id="28" name="TextBox 27"/>
          <p:cNvSpPr txBox="1"/>
          <p:nvPr/>
        </p:nvSpPr>
        <p:spPr>
          <a:xfrm>
            <a:off x="3073400" y="3729930"/>
            <a:ext cx="2455672" cy="182879"/>
          </a:xfrm>
          <a:prstGeom prst="rect">
            <a:avLst/>
          </a:prstGeom>
          <a:noFill/>
        </p:spPr>
        <p:txBody>
          <a:bodyPr wrap="square" lIns="0" rIns="0" tIns="0" bIns="0" anchor="t">
            <a:spAutoFit/>
          </a:bodyPr>
          <a:lstStyle/>
          <a:p>
            <a:pPr algn="l"/>
            <a:r>
              <a:rPr sz="1200" b="0" i="1">
                <a:solidFill>
                  <a:srgbClr val="8C8C8C"/>
                </a:solidFill>
                <a:latin typeface="Arial"/>
              </a:rPr>
              <a:t>[$ monthly payment]</a:t>
            </a:r>
          </a:p>
        </p:txBody>
      </p:sp>
      <p:sp>
        <p:nvSpPr>
          <p:cNvPr id="29" name="TextBox 28"/>
          <p:cNvSpPr txBox="1"/>
          <p:nvPr/>
        </p:nvSpPr>
        <p:spPr>
          <a:xfrm>
            <a:off x="1041400" y="4110930"/>
            <a:ext cx="2006600" cy="182879"/>
          </a:xfrm>
          <a:prstGeom prst="rect">
            <a:avLst/>
          </a:prstGeom>
          <a:noFill/>
        </p:spPr>
        <p:txBody>
          <a:bodyPr wrap="square" lIns="0" rIns="0" tIns="0" bIns="0" anchor="t">
            <a:spAutoFit/>
          </a:bodyPr>
          <a:lstStyle/>
          <a:p>
            <a:pPr algn="l"/>
            <a:r>
              <a:rPr sz="1200" b="1" i="0" spc="100">
                <a:solidFill>
                  <a:srgbClr val="333333"/>
                </a:solidFill>
                <a:latin typeface="Arial"/>
              </a:rPr>
              <a:t>PATH</a:t>
            </a:r>
          </a:p>
        </p:txBody>
      </p:sp>
      <p:sp>
        <p:nvSpPr>
          <p:cNvPr id="30" name="TextBox 29"/>
          <p:cNvSpPr txBox="1"/>
          <p:nvPr/>
        </p:nvSpPr>
        <p:spPr>
          <a:xfrm>
            <a:off x="3073400" y="4110930"/>
            <a:ext cx="2455672" cy="182879"/>
          </a:xfrm>
          <a:prstGeom prst="rect">
            <a:avLst/>
          </a:prstGeom>
          <a:noFill/>
        </p:spPr>
        <p:txBody>
          <a:bodyPr wrap="square" lIns="0" rIns="0" tIns="0" bIns="0" anchor="t">
            <a:spAutoFit/>
          </a:bodyPr>
          <a:lstStyle/>
          <a:p>
            <a:pPr algn="l"/>
            <a:r>
              <a:rPr sz="1200" b="0" i="1">
                <a:solidFill>
                  <a:srgbClr val="8C8C8C"/>
                </a:solidFill>
                <a:latin typeface="Arial"/>
              </a:rPr>
              <a:t>[Loan type, assistance]</a:t>
            </a:r>
          </a:p>
        </p:txBody>
      </p:sp>
      <p:sp>
        <p:nvSpPr>
          <p:cNvPr id="31" name="TextBox 30"/>
          <p:cNvSpPr txBox="1"/>
          <p:nvPr/>
        </p:nvSpPr>
        <p:spPr>
          <a:xfrm>
            <a:off x="6070600" y="2148780"/>
            <a:ext cx="5308600" cy="243840"/>
          </a:xfrm>
          <a:prstGeom prst="rect">
            <a:avLst/>
          </a:prstGeom>
          <a:noFill/>
        </p:spPr>
        <p:txBody>
          <a:bodyPr wrap="square" lIns="0" rIns="0" tIns="0" bIns="0" anchor="t">
            <a:spAutoFit/>
          </a:bodyPr>
          <a:lstStyle/>
          <a:p>
            <a:pPr algn="l">
              <a:lnSpc>
                <a:spcPct val="100000"/>
              </a:lnSpc>
            </a:pPr>
            <a:r>
              <a:rPr sz="1600" b="1" i="0">
                <a:solidFill>
                  <a:srgbClr val="111111"/>
                </a:solidFill>
                <a:latin typeface="Arial"/>
              </a:rPr>
              <a:t>Income composition</a:t>
            </a:r>
          </a:p>
        </p:txBody>
      </p:sp>
      <p:sp>
        <p:nvSpPr>
          <p:cNvPr id="32" name="TextBox 31"/>
          <p:cNvSpPr txBox="1"/>
          <p:nvPr/>
        </p:nvSpPr>
        <p:spPr>
          <a:xfrm>
            <a:off x="6070600" y="2484040"/>
            <a:ext cx="5308600"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[Unit mix by income level, e.g. 2 units at 80% AMI, 1 at market]</a:t>
            </a:r>
          </a:p>
        </p:txBody>
      </p:sp>
      <p:sp>
        <p:nvSpPr>
          <p:cNvPr id="33" name="TextBox 32"/>
          <p:cNvSpPr txBox="1"/>
          <p:nvPr/>
        </p:nvSpPr>
        <p:spPr>
          <a:xfrm>
            <a:off x="6070600" y="3431579"/>
            <a:ext cx="5308600" cy="243840"/>
          </a:xfrm>
          <a:prstGeom prst="rect">
            <a:avLst/>
          </a:prstGeom>
          <a:noFill/>
        </p:spPr>
        <p:txBody>
          <a:bodyPr wrap="square" lIns="0" rIns="0" tIns="0" bIns="0" anchor="t">
            <a:spAutoFit/>
          </a:bodyPr>
          <a:lstStyle/>
          <a:p>
            <a:pPr algn="l">
              <a:lnSpc>
                <a:spcPct val="100000"/>
              </a:lnSpc>
            </a:pPr>
            <a:r>
              <a:rPr sz="1600" b="1" i="0">
                <a:solidFill>
                  <a:srgbClr val="111111"/>
                </a:solidFill>
                <a:latin typeface="Arial"/>
              </a:rPr>
              <a:t>Partners engaged</a:t>
            </a:r>
          </a:p>
        </p:txBody>
      </p:sp>
      <p:sp>
        <p:nvSpPr>
          <p:cNvPr id="34" name="TextBox 33"/>
          <p:cNvSpPr txBox="1"/>
          <p:nvPr/>
        </p:nvSpPr>
        <p:spPr>
          <a:xfrm>
            <a:off x="6070600" y="3766839"/>
            <a:ext cx="5308600"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[Lender, housing counselor, architect, contractor, community group]</a:t>
            </a:r>
          </a:p>
        </p:txBody>
      </p:sp>
      <p:sp>
        <p:nvSpPr>
          <p:cNvPr id="35" name="TextBox 34"/>
          <p:cNvSpPr txBox="1"/>
          <p:nvPr/>
        </p:nvSpPr>
        <p:spPr>
          <a:xfrm>
            <a:off x="6070600" y="4065885"/>
            <a:ext cx="5308600"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[How each is shaping the project]</a:t>
            </a:r>
          </a:p>
        </p:txBody>
      </p:sp>
      <p:sp>
        <p:nvSpPr>
          <p:cNvPr id="36" name="TextBox 35"/>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37" name="TextBox 36"/>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a:t>
            </a:r>
          </a:p>
        </p:txBody>
      </p:sp>
      <p:sp>
        <p:nvSpPr>
          <p:cNvPr id="38" name="TextBox 37"/>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06</a:t>
            </a:r>
          </a:p>
        </p:txBody>
      </p:sp>
    </p:spTree>
  </p:cSld>
  <p:clrMapOvr>
    <a:masterClrMapping/>
  </p:clrMapOvr>
</p:sld>
</file>

<file path=ppt/slides/slide7.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74043" cy="254000"/>
          </a:xfrm>
          <a:prstGeom prst="roundRect">
            <a:avLst>
              <a:gd name="adj" fmla="val 10000"/>
            </a:avLst>
          </a:prstGeom>
          <a:solidFill>
            <a:srgbClr val="DEDEDE"/>
          </a:solidFill>
          <a:ln>
            <a:noFill/>
          </a:ln>
          <a:effectLst/>
        </p:spPr>
        <p:txBody>
          <a:bodyPr rtlCol="0" anchor="ctr"/>
          <a:lstStyle/>
          <a:p/>
        </p:txBody>
      </p:sp>
      <p:sp>
        <p:nvSpPr>
          <p:cNvPr id="5" name="Rectangle 4"/>
          <p:cNvSpPr/>
          <p:nvPr/>
        </p:nvSpPr>
        <p:spPr>
          <a:xfrm>
            <a:off x="812800" y="1869380"/>
            <a:ext cx="3556000" cy="393700"/>
          </a:xfrm>
          <a:prstGeom prst="rect">
            <a:avLst/>
          </a:prstGeom>
          <a:solidFill>
            <a:srgbClr val="333333"/>
          </a:solidFill>
          <a:ln>
            <a:noFill/>
          </a:ln>
          <a:effectLst/>
        </p:spPr>
        <p:txBody>
          <a:bodyPr rtlCol="0" anchor="ctr"/>
          <a:lstStyle/>
          <a:p/>
        </p:txBody>
      </p:sp>
      <p:sp>
        <p:nvSpPr>
          <p:cNvPr id="6" name="Rectangle 5"/>
          <p:cNvSpPr/>
          <p:nvPr/>
        </p:nvSpPr>
        <p:spPr>
          <a:xfrm>
            <a:off x="812800" y="2224980"/>
            <a:ext cx="3556000" cy="38100"/>
          </a:xfrm>
          <a:prstGeom prst="rect">
            <a:avLst/>
          </a:prstGeom>
          <a:solidFill>
            <a:srgbClr val="DEDEDE"/>
          </a:solidFill>
          <a:ln>
            <a:noFill/>
          </a:ln>
          <a:effectLst/>
        </p:spPr>
        <p:txBody>
          <a:bodyPr rtlCol="0" anchor="ctr"/>
          <a:lstStyle/>
          <a:p>
            <a:pPr algn="ctr"/>
          </a:p>
        </p:txBody>
      </p:sp>
      <p:sp>
        <p:nvSpPr>
          <p:cNvPr id="7" name="Rectangle 6"/>
          <p:cNvSpPr/>
          <p:nvPr/>
        </p:nvSpPr>
        <p:spPr>
          <a:xfrm>
            <a:off x="4368800" y="1869380"/>
            <a:ext cx="1778000" cy="393700"/>
          </a:xfrm>
          <a:prstGeom prst="rect">
            <a:avLst/>
          </a:prstGeom>
          <a:solidFill>
            <a:srgbClr val="333333"/>
          </a:solidFill>
          <a:ln>
            <a:noFill/>
          </a:ln>
          <a:effectLst/>
        </p:spPr>
        <p:txBody>
          <a:bodyPr rtlCol="0" anchor="ctr"/>
          <a:lstStyle/>
          <a:p/>
        </p:txBody>
      </p:sp>
      <p:sp>
        <p:nvSpPr>
          <p:cNvPr id="8" name="Rectangle 7"/>
          <p:cNvSpPr/>
          <p:nvPr/>
        </p:nvSpPr>
        <p:spPr>
          <a:xfrm>
            <a:off x="4368800" y="2224980"/>
            <a:ext cx="1778000" cy="38100"/>
          </a:xfrm>
          <a:prstGeom prst="rect">
            <a:avLst/>
          </a:prstGeom>
          <a:solidFill>
            <a:srgbClr val="DEDEDE"/>
          </a:solidFill>
          <a:ln>
            <a:noFill/>
          </a:ln>
          <a:effectLst/>
        </p:spPr>
        <p:txBody>
          <a:bodyPr rtlCol="0" anchor="ctr"/>
          <a:lstStyle/>
          <a:p>
            <a:pPr algn="ctr"/>
          </a:p>
        </p:txBody>
      </p:sp>
      <p:sp>
        <p:nvSpPr>
          <p:cNvPr id="9" name="Rectangle 8"/>
          <p:cNvSpPr/>
          <p:nvPr/>
        </p:nvSpPr>
        <p:spPr>
          <a:xfrm>
            <a:off x="6146800" y="1869380"/>
            <a:ext cx="1778000" cy="393700"/>
          </a:xfrm>
          <a:prstGeom prst="rect">
            <a:avLst/>
          </a:prstGeom>
          <a:solidFill>
            <a:srgbClr val="333333"/>
          </a:solidFill>
          <a:ln>
            <a:noFill/>
          </a:ln>
          <a:effectLst/>
        </p:spPr>
        <p:txBody>
          <a:bodyPr rtlCol="0" anchor="ctr"/>
          <a:lstStyle/>
          <a:p/>
        </p:txBody>
      </p:sp>
      <p:sp>
        <p:nvSpPr>
          <p:cNvPr id="10" name="Rectangle 9"/>
          <p:cNvSpPr/>
          <p:nvPr/>
        </p:nvSpPr>
        <p:spPr>
          <a:xfrm>
            <a:off x="6146800" y="2224980"/>
            <a:ext cx="1778000" cy="38100"/>
          </a:xfrm>
          <a:prstGeom prst="rect">
            <a:avLst/>
          </a:prstGeom>
          <a:solidFill>
            <a:srgbClr val="DEDEDE"/>
          </a:solidFill>
          <a:ln>
            <a:noFill/>
          </a:ln>
          <a:effectLst/>
        </p:spPr>
        <p:txBody>
          <a:bodyPr rtlCol="0" anchor="ctr"/>
          <a:lstStyle/>
          <a:p>
            <a:pPr algn="ctr"/>
          </a:p>
        </p:txBody>
      </p:sp>
      <p:sp>
        <p:nvSpPr>
          <p:cNvPr id="11" name="Rectangle 10"/>
          <p:cNvSpPr/>
          <p:nvPr/>
        </p:nvSpPr>
        <p:spPr>
          <a:xfrm>
            <a:off x="7924800" y="1869380"/>
            <a:ext cx="1524000" cy="393700"/>
          </a:xfrm>
          <a:prstGeom prst="rect">
            <a:avLst/>
          </a:prstGeom>
          <a:solidFill>
            <a:srgbClr val="333333"/>
          </a:solidFill>
          <a:ln>
            <a:noFill/>
          </a:ln>
          <a:effectLst/>
        </p:spPr>
        <p:txBody>
          <a:bodyPr rtlCol="0" anchor="ctr"/>
          <a:lstStyle/>
          <a:p/>
        </p:txBody>
      </p:sp>
      <p:sp>
        <p:nvSpPr>
          <p:cNvPr id="12" name="Rectangle 11"/>
          <p:cNvSpPr/>
          <p:nvPr/>
        </p:nvSpPr>
        <p:spPr>
          <a:xfrm>
            <a:off x="7924800" y="2224980"/>
            <a:ext cx="1524000" cy="38100"/>
          </a:xfrm>
          <a:prstGeom prst="rect">
            <a:avLst/>
          </a:prstGeom>
          <a:solidFill>
            <a:srgbClr val="DEDEDE"/>
          </a:solidFill>
          <a:ln>
            <a:noFill/>
          </a:ln>
          <a:effectLst/>
        </p:spPr>
        <p:txBody>
          <a:bodyPr rtlCol="0" anchor="ctr"/>
          <a:lstStyle/>
          <a:p>
            <a:pPr algn="ctr"/>
          </a:p>
        </p:txBody>
      </p:sp>
      <p:sp>
        <p:nvSpPr>
          <p:cNvPr id="13" name="Rectangle 12"/>
          <p:cNvSpPr/>
          <p:nvPr/>
        </p:nvSpPr>
        <p:spPr>
          <a:xfrm>
            <a:off x="9448800" y="1869380"/>
            <a:ext cx="1930400" cy="393700"/>
          </a:xfrm>
          <a:prstGeom prst="rect">
            <a:avLst/>
          </a:prstGeom>
          <a:solidFill>
            <a:srgbClr val="333333"/>
          </a:solidFill>
          <a:ln>
            <a:noFill/>
          </a:ln>
          <a:effectLst/>
        </p:spPr>
        <p:txBody>
          <a:bodyPr rtlCol="0" anchor="ctr"/>
          <a:lstStyle/>
          <a:p/>
        </p:txBody>
      </p:sp>
      <p:sp>
        <p:nvSpPr>
          <p:cNvPr id="14" name="Rectangle 13"/>
          <p:cNvSpPr/>
          <p:nvPr/>
        </p:nvSpPr>
        <p:spPr>
          <a:xfrm>
            <a:off x="9448800" y="2224980"/>
            <a:ext cx="1930400" cy="38100"/>
          </a:xfrm>
          <a:prstGeom prst="rect">
            <a:avLst/>
          </a:prstGeom>
          <a:solidFill>
            <a:srgbClr val="DEDEDE"/>
          </a:solidFill>
          <a:ln>
            <a:noFill/>
          </a:ln>
          <a:effectLst/>
        </p:spPr>
        <p:txBody>
          <a:bodyPr rtlCol="0" anchor="ctr"/>
          <a:lstStyle/>
          <a:p>
            <a:pPr algn="ctr"/>
          </a:p>
        </p:txBody>
      </p:sp>
      <p:sp>
        <p:nvSpPr>
          <p:cNvPr id="15" name="Rectangle 14"/>
          <p:cNvSpPr/>
          <p:nvPr/>
        </p:nvSpPr>
        <p:spPr>
          <a:xfrm>
            <a:off x="812800" y="2263080"/>
            <a:ext cx="3556000" cy="371475"/>
          </a:xfrm>
          <a:prstGeom prst="rect">
            <a:avLst/>
          </a:prstGeom>
          <a:solidFill>
            <a:srgbClr val="FFFFFF"/>
          </a:solidFill>
          <a:ln>
            <a:noFill/>
          </a:ln>
          <a:effectLst/>
        </p:spPr>
        <p:txBody>
          <a:bodyPr rtlCol="0" anchor="ctr"/>
          <a:lstStyle/>
          <a:p/>
        </p:txBody>
      </p:sp>
      <p:sp>
        <p:nvSpPr>
          <p:cNvPr id="16" name="Rectangle 15"/>
          <p:cNvSpPr/>
          <p:nvPr/>
        </p:nvSpPr>
        <p:spPr>
          <a:xfrm>
            <a:off x="812800" y="2628205"/>
            <a:ext cx="3556000" cy="6350"/>
          </a:xfrm>
          <a:prstGeom prst="rect">
            <a:avLst/>
          </a:prstGeom>
          <a:solidFill>
            <a:srgbClr val="D0D0D0"/>
          </a:solidFill>
          <a:ln>
            <a:noFill/>
          </a:ln>
          <a:effectLst/>
        </p:spPr>
        <p:txBody>
          <a:bodyPr rtlCol="0" anchor="ctr"/>
          <a:lstStyle/>
          <a:p>
            <a:pPr algn="ctr"/>
          </a:p>
        </p:txBody>
      </p:sp>
      <p:sp>
        <p:nvSpPr>
          <p:cNvPr id="17" name="Rectangle 16"/>
          <p:cNvSpPr/>
          <p:nvPr/>
        </p:nvSpPr>
        <p:spPr>
          <a:xfrm>
            <a:off x="4368800" y="2263080"/>
            <a:ext cx="1778000" cy="371475"/>
          </a:xfrm>
          <a:prstGeom prst="rect">
            <a:avLst/>
          </a:prstGeom>
          <a:solidFill>
            <a:srgbClr val="FFFFFF"/>
          </a:solidFill>
          <a:ln>
            <a:noFill/>
          </a:ln>
          <a:effectLst/>
        </p:spPr>
        <p:txBody>
          <a:bodyPr rtlCol="0" anchor="ctr"/>
          <a:lstStyle/>
          <a:p/>
        </p:txBody>
      </p:sp>
      <p:sp>
        <p:nvSpPr>
          <p:cNvPr id="18" name="Rectangle 17"/>
          <p:cNvSpPr/>
          <p:nvPr/>
        </p:nvSpPr>
        <p:spPr>
          <a:xfrm>
            <a:off x="4368800" y="2628205"/>
            <a:ext cx="1778000" cy="6350"/>
          </a:xfrm>
          <a:prstGeom prst="rect">
            <a:avLst/>
          </a:prstGeom>
          <a:solidFill>
            <a:srgbClr val="D0D0D0"/>
          </a:solidFill>
          <a:ln>
            <a:noFill/>
          </a:ln>
          <a:effectLst/>
        </p:spPr>
        <p:txBody>
          <a:bodyPr rtlCol="0" anchor="ctr"/>
          <a:lstStyle/>
          <a:p>
            <a:pPr algn="ctr"/>
          </a:p>
        </p:txBody>
      </p:sp>
      <p:sp>
        <p:nvSpPr>
          <p:cNvPr id="19" name="Rectangle 18"/>
          <p:cNvSpPr/>
          <p:nvPr/>
        </p:nvSpPr>
        <p:spPr>
          <a:xfrm>
            <a:off x="6146800" y="2263080"/>
            <a:ext cx="1778000" cy="371475"/>
          </a:xfrm>
          <a:prstGeom prst="rect">
            <a:avLst/>
          </a:prstGeom>
          <a:solidFill>
            <a:srgbClr val="FFFFFF"/>
          </a:solidFill>
          <a:ln>
            <a:noFill/>
          </a:ln>
          <a:effectLst/>
        </p:spPr>
        <p:txBody>
          <a:bodyPr rtlCol="0" anchor="ctr"/>
          <a:lstStyle/>
          <a:p/>
        </p:txBody>
      </p:sp>
      <p:sp>
        <p:nvSpPr>
          <p:cNvPr id="20" name="Rectangle 19"/>
          <p:cNvSpPr/>
          <p:nvPr/>
        </p:nvSpPr>
        <p:spPr>
          <a:xfrm>
            <a:off x="6146800" y="2628205"/>
            <a:ext cx="1778000" cy="6350"/>
          </a:xfrm>
          <a:prstGeom prst="rect">
            <a:avLst/>
          </a:prstGeom>
          <a:solidFill>
            <a:srgbClr val="D0D0D0"/>
          </a:solidFill>
          <a:ln>
            <a:noFill/>
          </a:ln>
          <a:effectLst/>
        </p:spPr>
        <p:txBody>
          <a:bodyPr rtlCol="0" anchor="ctr"/>
          <a:lstStyle/>
          <a:p>
            <a:pPr algn="ctr"/>
          </a:p>
        </p:txBody>
      </p:sp>
      <p:sp>
        <p:nvSpPr>
          <p:cNvPr id="21" name="Rectangle 20"/>
          <p:cNvSpPr/>
          <p:nvPr/>
        </p:nvSpPr>
        <p:spPr>
          <a:xfrm>
            <a:off x="7924800" y="2263080"/>
            <a:ext cx="1524000" cy="371475"/>
          </a:xfrm>
          <a:prstGeom prst="rect">
            <a:avLst/>
          </a:prstGeom>
          <a:solidFill>
            <a:srgbClr val="FFFFFF"/>
          </a:solidFill>
          <a:ln>
            <a:noFill/>
          </a:ln>
          <a:effectLst/>
        </p:spPr>
        <p:txBody>
          <a:bodyPr rtlCol="0" anchor="ctr"/>
          <a:lstStyle/>
          <a:p/>
        </p:txBody>
      </p:sp>
      <p:sp>
        <p:nvSpPr>
          <p:cNvPr id="22" name="Rectangle 21"/>
          <p:cNvSpPr/>
          <p:nvPr/>
        </p:nvSpPr>
        <p:spPr>
          <a:xfrm>
            <a:off x="7924800" y="2628205"/>
            <a:ext cx="1524000" cy="6350"/>
          </a:xfrm>
          <a:prstGeom prst="rect">
            <a:avLst/>
          </a:prstGeom>
          <a:solidFill>
            <a:srgbClr val="D0D0D0"/>
          </a:solidFill>
          <a:ln>
            <a:noFill/>
          </a:ln>
          <a:effectLst/>
        </p:spPr>
        <p:txBody>
          <a:bodyPr rtlCol="0" anchor="ctr"/>
          <a:lstStyle/>
          <a:p>
            <a:pPr algn="ctr"/>
          </a:p>
        </p:txBody>
      </p:sp>
      <p:sp>
        <p:nvSpPr>
          <p:cNvPr id="23" name="Rectangle 22"/>
          <p:cNvSpPr/>
          <p:nvPr/>
        </p:nvSpPr>
        <p:spPr>
          <a:xfrm>
            <a:off x="9448800" y="2263080"/>
            <a:ext cx="1930400" cy="371475"/>
          </a:xfrm>
          <a:prstGeom prst="rect">
            <a:avLst/>
          </a:prstGeom>
          <a:solidFill>
            <a:srgbClr val="FFFFFF"/>
          </a:solidFill>
          <a:ln>
            <a:noFill/>
          </a:ln>
          <a:effectLst/>
        </p:spPr>
        <p:txBody>
          <a:bodyPr rtlCol="0" anchor="ctr"/>
          <a:lstStyle/>
          <a:p/>
        </p:txBody>
      </p:sp>
      <p:sp>
        <p:nvSpPr>
          <p:cNvPr id="24" name="Rectangle 23"/>
          <p:cNvSpPr/>
          <p:nvPr/>
        </p:nvSpPr>
        <p:spPr>
          <a:xfrm>
            <a:off x="9448800" y="2628205"/>
            <a:ext cx="1930400" cy="6350"/>
          </a:xfrm>
          <a:prstGeom prst="rect">
            <a:avLst/>
          </a:prstGeom>
          <a:solidFill>
            <a:srgbClr val="D0D0D0"/>
          </a:solidFill>
          <a:ln>
            <a:noFill/>
          </a:ln>
          <a:effectLst/>
        </p:spPr>
        <p:txBody>
          <a:bodyPr rtlCol="0" anchor="ctr"/>
          <a:lstStyle/>
          <a:p>
            <a:pPr algn="ctr"/>
          </a:p>
        </p:txBody>
      </p:sp>
      <p:sp>
        <p:nvSpPr>
          <p:cNvPr id="25" name="Rectangle 24"/>
          <p:cNvSpPr/>
          <p:nvPr/>
        </p:nvSpPr>
        <p:spPr>
          <a:xfrm>
            <a:off x="812800" y="2634555"/>
            <a:ext cx="3556000" cy="355600"/>
          </a:xfrm>
          <a:prstGeom prst="rect">
            <a:avLst/>
          </a:prstGeom>
          <a:solidFill>
            <a:srgbClr val="EBEBEB"/>
          </a:solidFill>
          <a:ln>
            <a:noFill/>
          </a:ln>
          <a:effectLst/>
        </p:spPr>
        <p:txBody>
          <a:bodyPr rtlCol="0" anchor="ctr"/>
          <a:lstStyle/>
          <a:p/>
        </p:txBody>
      </p:sp>
      <p:sp>
        <p:nvSpPr>
          <p:cNvPr id="26" name="Rectangle 25"/>
          <p:cNvSpPr/>
          <p:nvPr/>
        </p:nvSpPr>
        <p:spPr>
          <a:xfrm>
            <a:off x="812800" y="2983805"/>
            <a:ext cx="3556000" cy="6350"/>
          </a:xfrm>
          <a:prstGeom prst="rect">
            <a:avLst/>
          </a:prstGeom>
          <a:solidFill>
            <a:srgbClr val="D0D0D0"/>
          </a:solidFill>
          <a:ln>
            <a:noFill/>
          </a:ln>
          <a:effectLst/>
        </p:spPr>
        <p:txBody>
          <a:bodyPr rtlCol="0" anchor="ctr"/>
          <a:lstStyle/>
          <a:p>
            <a:pPr algn="ctr"/>
          </a:p>
        </p:txBody>
      </p:sp>
      <p:sp>
        <p:nvSpPr>
          <p:cNvPr id="27" name="Rectangle 26"/>
          <p:cNvSpPr/>
          <p:nvPr/>
        </p:nvSpPr>
        <p:spPr>
          <a:xfrm>
            <a:off x="4368800" y="2634555"/>
            <a:ext cx="1778000" cy="355600"/>
          </a:xfrm>
          <a:prstGeom prst="rect">
            <a:avLst/>
          </a:prstGeom>
          <a:solidFill>
            <a:srgbClr val="EBEBEB"/>
          </a:solidFill>
          <a:ln>
            <a:noFill/>
          </a:ln>
          <a:effectLst/>
        </p:spPr>
        <p:txBody>
          <a:bodyPr rtlCol="0" anchor="ctr"/>
          <a:lstStyle/>
          <a:p/>
        </p:txBody>
      </p:sp>
      <p:sp>
        <p:nvSpPr>
          <p:cNvPr id="28" name="Rectangle 27"/>
          <p:cNvSpPr/>
          <p:nvPr/>
        </p:nvSpPr>
        <p:spPr>
          <a:xfrm>
            <a:off x="4368800" y="2983805"/>
            <a:ext cx="1778000" cy="6350"/>
          </a:xfrm>
          <a:prstGeom prst="rect">
            <a:avLst/>
          </a:prstGeom>
          <a:solidFill>
            <a:srgbClr val="D0D0D0"/>
          </a:solidFill>
          <a:ln>
            <a:noFill/>
          </a:ln>
          <a:effectLst/>
        </p:spPr>
        <p:txBody>
          <a:bodyPr rtlCol="0" anchor="ctr"/>
          <a:lstStyle/>
          <a:p>
            <a:pPr algn="ctr"/>
          </a:p>
        </p:txBody>
      </p:sp>
      <p:sp>
        <p:nvSpPr>
          <p:cNvPr id="29" name="Rectangle 28"/>
          <p:cNvSpPr/>
          <p:nvPr/>
        </p:nvSpPr>
        <p:spPr>
          <a:xfrm>
            <a:off x="6146800" y="2634555"/>
            <a:ext cx="1778000" cy="355600"/>
          </a:xfrm>
          <a:prstGeom prst="rect">
            <a:avLst/>
          </a:prstGeom>
          <a:solidFill>
            <a:srgbClr val="EBEBEB"/>
          </a:solidFill>
          <a:ln>
            <a:noFill/>
          </a:ln>
          <a:effectLst/>
        </p:spPr>
        <p:txBody>
          <a:bodyPr rtlCol="0" anchor="ctr"/>
          <a:lstStyle/>
          <a:p/>
        </p:txBody>
      </p:sp>
      <p:sp>
        <p:nvSpPr>
          <p:cNvPr id="30" name="Rectangle 29"/>
          <p:cNvSpPr/>
          <p:nvPr/>
        </p:nvSpPr>
        <p:spPr>
          <a:xfrm>
            <a:off x="6146800" y="2983805"/>
            <a:ext cx="1778000" cy="6350"/>
          </a:xfrm>
          <a:prstGeom prst="rect">
            <a:avLst/>
          </a:prstGeom>
          <a:solidFill>
            <a:srgbClr val="D0D0D0"/>
          </a:solidFill>
          <a:ln>
            <a:noFill/>
          </a:ln>
          <a:effectLst/>
        </p:spPr>
        <p:txBody>
          <a:bodyPr rtlCol="0" anchor="ctr"/>
          <a:lstStyle/>
          <a:p>
            <a:pPr algn="ctr"/>
          </a:p>
        </p:txBody>
      </p:sp>
      <p:sp>
        <p:nvSpPr>
          <p:cNvPr id="31" name="Rectangle 30"/>
          <p:cNvSpPr/>
          <p:nvPr/>
        </p:nvSpPr>
        <p:spPr>
          <a:xfrm>
            <a:off x="7924800" y="2634555"/>
            <a:ext cx="1524000" cy="355600"/>
          </a:xfrm>
          <a:prstGeom prst="rect">
            <a:avLst/>
          </a:prstGeom>
          <a:solidFill>
            <a:srgbClr val="EBEBEB"/>
          </a:solidFill>
          <a:ln>
            <a:noFill/>
          </a:ln>
          <a:effectLst/>
        </p:spPr>
        <p:txBody>
          <a:bodyPr rtlCol="0" anchor="ctr"/>
          <a:lstStyle/>
          <a:p/>
        </p:txBody>
      </p:sp>
      <p:sp>
        <p:nvSpPr>
          <p:cNvPr id="32" name="Rectangle 31"/>
          <p:cNvSpPr/>
          <p:nvPr/>
        </p:nvSpPr>
        <p:spPr>
          <a:xfrm>
            <a:off x="7924800" y="2983805"/>
            <a:ext cx="1524000" cy="6350"/>
          </a:xfrm>
          <a:prstGeom prst="rect">
            <a:avLst/>
          </a:prstGeom>
          <a:solidFill>
            <a:srgbClr val="D0D0D0"/>
          </a:solidFill>
          <a:ln>
            <a:noFill/>
          </a:ln>
          <a:effectLst/>
        </p:spPr>
        <p:txBody>
          <a:bodyPr rtlCol="0" anchor="ctr"/>
          <a:lstStyle/>
          <a:p>
            <a:pPr algn="ctr"/>
          </a:p>
        </p:txBody>
      </p:sp>
      <p:sp>
        <p:nvSpPr>
          <p:cNvPr id="33" name="Rectangle 32"/>
          <p:cNvSpPr/>
          <p:nvPr/>
        </p:nvSpPr>
        <p:spPr>
          <a:xfrm>
            <a:off x="9448800" y="2634555"/>
            <a:ext cx="1930400" cy="355600"/>
          </a:xfrm>
          <a:prstGeom prst="rect">
            <a:avLst/>
          </a:prstGeom>
          <a:solidFill>
            <a:srgbClr val="EBEBEB"/>
          </a:solidFill>
          <a:ln>
            <a:noFill/>
          </a:ln>
          <a:effectLst/>
        </p:spPr>
        <p:txBody>
          <a:bodyPr rtlCol="0" anchor="ctr"/>
          <a:lstStyle/>
          <a:p/>
        </p:txBody>
      </p:sp>
      <p:sp>
        <p:nvSpPr>
          <p:cNvPr id="34" name="Rectangle 33"/>
          <p:cNvSpPr/>
          <p:nvPr/>
        </p:nvSpPr>
        <p:spPr>
          <a:xfrm>
            <a:off x="9448800" y="2983805"/>
            <a:ext cx="1930400" cy="6350"/>
          </a:xfrm>
          <a:prstGeom prst="rect">
            <a:avLst/>
          </a:prstGeom>
          <a:solidFill>
            <a:srgbClr val="D0D0D0"/>
          </a:solidFill>
          <a:ln>
            <a:noFill/>
          </a:ln>
          <a:effectLst/>
        </p:spPr>
        <p:txBody>
          <a:bodyPr rtlCol="0" anchor="ctr"/>
          <a:lstStyle/>
          <a:p>
            <a:pPr algn="ctr"/>
          </a:p>
        </p:txBody>
      </p:sp>
      <p:sp>
        <p:nvSpPr>
          <p:cNvPr id="35" name="Rectangle 34"/>
          <p:cNvSpPr/>
          <p:nvPr/>
        </p:nvSpPr>
        <p:spPr>
          <a:xfrm>
            <a:off x="812800" y="2990155"/>
            <a:ext cx="3556000" cy="355600"/>
          </a:xfrm>
          <a:prstGeom prst="rect">
            <a:avLst/>
          </a:prstGeom>
          <a:solidFill>
            <a:srgbClr val="FFFFFF"/>
          </a:solidFill>
          <a:ln>
            <a:noFill/>
          </a:ln>
          <a:effectLst/>
        </p:spPr>
        <p:txBody>
          <a:bodyPr rtlCol="0" anchor="ctr"/>
          <a:lstStyle/>
          <a:p/>
        </p:txBody>
      </p:sp>
      <p:sp>
        <p:nvSpPr>
          <p:cNvPr id="36" name="Rectangle 35"/>
          <p:cNvSpPr/>
          <p:nvPr/>
        </p:nvSpPr>
        <p:spPr>
          <a:xfrm>
            <a:off x="812800" y="3339405"/>
            <a:ext cx="3556000" cy="6350"/>
          </a:xfrm>
          <a:prstGeom prst="rect">
            <a:avLst/>
          </a:prstGeom>
          <a:solidFill>
            <a:srgbClr val="D0D0D0"/>
          </a:solidFill>
          <a:ln>
            <a:noFill/>
          </a:ln>
          <a:effectLst/>
        </p:spPr>
        <p:txBody>
          <a:bodyPr rtlCol="0" anchor="ctr"/>
          <a:lstStyle/>
          <a:p>
            <a:pPr algn="ctr"/>
          </a:p>
        </p:txBody>
      </p:sp>
      <p:sp>
        <p:nvSpPr>
          <p:cNvPr id="37" name="Rectangle 36"/>
          <p:cNvSpPr/>
          <p:nvPr/>
        </p:nvSpPr>
        <p:spPr>
          <a:xfrm>
            <a:off x="4368800" y="2990155"/>
            <a:ext cx="1778000" cy="355600"/>
          </a:xfrm>
          <a:prstGeom prst="rect">
            <a:avLst/>
          </a:prstGeom>
          <a:solidFill>
            <a:srgbClr val="FFFFFF"/>
          </a:solidFill>
          <a:ln>
            <a:noFill/>
          </a:ln>
          <a:effectLst/>
        </p:spPr>
        <p:txBody>
          <a:bodyPr rtlCol="0" anchor="ctr"/>
          <a:lstStyle/>
          <a:p/>
        </p:txBody>
      </p:sp>
      <p:sp>
        <p:nvSpPr>
          <p:cNvPr id="38" name="Rectangle 37"/>
          <p:cNvSpPr/>
          <p:nvPr/>
        </p:nvSpPr>
        <p:spPr>
          <a:xfrm>
            <a:off x="4368800" y="3339405"/>
            <a:ext cx="1778000" cy="6350"/>
          </a:xfrm>
          <a:prstGeom prst="rect">
            <a:avLst/>
          </a:prstGeom>
          <a:solidFill>
            <a:srgbClr val="D0D0D0"/>
          </a:solidFill>
          <a:ln>
            <a:noFill/>
          </a:ln>
          <a:effectLst/>
        </p:spPr>
        <p:txBody>
          <a:bodyPr rtlCol="0" anchor="ctr"/>
          <a:lstStyle/>
          <a:p>
            <a:pPr algn="ctr"/>
          </a:p>
        </p:txBody>
      </p:sp>
      <p:sp>
        <p:nvSpPr>
          <p:cNvPr id="39" name="Rectangle 38"/>
          <p:cNvSpPr/>
          <p:nvPr/>
        </p:nvSpPr>
        <p:spPr>
          <a:xfrm>
            <a:off x="6146800" y="2990155"/>
            <a:ext cx="1778000" cy="355600"/>
          </a:xfrm>
          <a:prstGeom prst="rect">
            <a:avLst/>
          </a:prstGeom>
          <a:solidFill>
            <a:srgbClr val="FFFFFF"/>
          </a:solidFill>
          <a:ln>
            <a:noFill/>
          </a:ln>
          <a:effectLst/>
        </p:spPr>
        <p:txBody>
          <a:bodyPr rtlCol="0" anchor="ctr"/>
          <a:lstStyle/>
          <a:p/>
        </p:txBody>
      </p:sp>
      <p:sp>
        <p:nvSpPr>
          <p:cNvPr id="40" name="Rectangle 39"/>
          <p:cNvSpPr/>
          <p:nvPr/>
        </p:nvSpPr>
        <p:spPr>
          <a:xfrm>
            <a:off x="6146800" y="3339405"/>
            <a:ext cx="1778000" cy="6350"/>
          </a:xfrm>
          <a:prstGeom prst="rect">
            <a:avLst/>
          </a:prstGeom>
          <a:solidFill>
            <a:srgbClr val="D0D0D0"/>
          </a:solidFill>
          <a:ln>
            <a:noFill/>
          </a:ln>
          <a:effectLst/>
        </p:spPr>
        <p:txBody>
          <a:bodyPr rtlCol="0" anchor="ctr"/>
          <a:lstStyle/>
          <a:p>
            <a:pPr algn="ctr"/>
          </a:p>
        </p:txBody>
      </p:sp>
      <p:sp>
        <p:nvSpPr>
          <p:cNvPr id="41" name="Rectangle 40"/>
          <p:cNvSpPr/>
          <p:nvPr/>
        </p:nvSpPr>
        <p:spPr>
          <a:xfrm>
            <a:off x="7924800" y="2990155"/>
            <a:ext cx="1524000" cy="355600"/>
          </a:xfrm>
          <a:prstGeom prst="rect">
            <a:avLst/>
          </a:prstGeom>
          <a:solidFill>
            <a:srgbClr val="FFFFFF"/>
          </a:solidFill>
          <a:ln>
            <a:noFill/>
          </a:ln>
          <a:effectLst/>
        </p:spPr>
        <p:txBody>
          <a:bodyPr rtlCol="0" anchor="ctr"/>
          <a:lstStyle/>
          <a:p/>
        </p:txBody>
      </p:sp>
      <p:sp>
        <p:nvSpPr>
          <p:cNvPr id="42" name="Rectangle 41"/>
          <p:cNvSpPr/>
          <p:nvPr/>
        </p:nvSpPr>
        <p:spPr>
          <a:xfrm>
            <a:off x="7924800" y="3339405"/>
            <a:ext cx="1524000" cy="6350"/>
          </a:xfrm>
          <a:prstGeom prst="rect">
            <a:avLst/>
          </a:prstGeom>
          <a:solidFill>
            <a:srgbClr val="D0D0D0"/>
          </a:solidFill>
          <a:ln>
            <a:noFill/>
          </a:ln>
          <a:effectLst/>
        </p:spPr>
        <p:txBody>
          <a:bodyPr rtlCol="0" anchor="ctr"/>
          <a:lstStyle/>
          <a:p>
            <a:pPr algn="ctr"/>
          </a:p>
        </p:txBody>
      </p:sp>
      <p:sp>
        <p:nvSpPr>
          <p:cNvPr id="43" name="Rectangle 42"/>
          <p:cNvSpPr/>
          <p:nvPr/>
        </p:nvSpPr>
        <p:spPr>
          <a:xfrm>
            <a:off x="9448800" y="2990155"/>
            <a:ext cx="1930400" cy="355600"/>
          </a:xfrm>
          <a:prstGeom prst="rect">
            <a:avLst/>
          </a:prstGeom>
          <a:solidFill>
            <a:srgbClr val="FFFFFF"/>
          </a:solidFill>
          <a:ln>
            <a:noFill/>
          </a:ln>
          <a:effectLst/>
        </p:spPr>
        <p:txBody>
          <a:bodyPr rtlCol="0" anchor="ctr"/>
          <a:lstStyle/>
          <a:p/>
        </p:txBody>
      </p:sp>
      <p:sp>
        <p:nvSpPr>
          <p:cNvPr id="44" name="Rectangle 43"/>
          <p:cNvSpPr/>
          <p:nvPr/>
        </p:nvSpPr>
        <p:spPr>
          <a:xfrm>
            <a:off x="9448800" y="3339405"/>
            <a:ext cx="1930400" cy="6350"/>
          </a:xfrm>
          <a:prstGeom prst="rect">
            <a:avLst/>
          </a:prstGeom>
          <a:solidFill>
            <a:srgbClr val="D0D0D0"/>
          </a:solidFill>
          <a:ln>
            <a:noFill/>
          </a:ln>
          <a:effectLst/>
        </p:spPr>
        <p:txBody>
          <a:bodyPr rtlCol="0" anchor="ctr"/>
          <a:lstStyle/>
          <a:p>
            <a:pPr algn="ctr"/>
          </a:p>
        </p:txBody>
      </p:sp>
      <p:sp>
        <p:nvSpPr>
          <p:cNvPr id="45" name="Rectangle 44"/>
          <p:cNvSpPr/>
          <p:nvPr/>
        </p:nvSpPr>
        <p:spPr>
          <a:xfrm>
            <a:off x="812800" y="3345755"/>
            <a:ext cx="3556000" cy="355600"/>
          </a:xfrm>
          <a:prstGeom prst="rect">
            <a:avLst/>
          </a:prstGeom>
          <a:solidFill>
            <a:srgbClr val="DEDEDE"/>
          </a:solidFill>
          <a:ln>
            <a:noFill/>
          </a:ln>
          <a:effectLst/>
        </p:spPr>
        <p:txBody>
          <a:bodyPr rtlCol="0" anchor="ctr"/>
          <a:lstStyle/>
          <a:p/>
        </p:txBody>
      </p:sp>
      <p:sp>
        <p:nvSpPr>
          <p:cNvPr id="46" name="Rectangle 45"/>
          <p:cNvSpPr/>
          <p:nvPr/>
        </p:nvSpPr>
        <p:spPr>
          <a:xfrm>
            <a:off x="812800" y="3695005"/>
            <a:ext cx="3556000" cy="6350"/>
          </a:xfrm>
          <a:prstGeom prst="rect">
            <a:avLst/>
          </a:prstGeom>
          <a:solidFill>
            <a:srgbClr val="D0D0D0"/>
          </a:solidFill>
          <a:ln>
            <a:noFill/>
          </a:ln>
          <a:effectLst/>
        </p:spPr>
        <p:txBody>
          <a:bodyPr rtlCol="0" anchor="ctr"/>
          <a:lstStyle/>
          <a:p>
            <a:pPr algn="ctr"/>
          </a:p>
        </p:txBody>
      </p:sp>
      <p:sp>
        <p:nvSpPr>
          <p:cNvPr id="47" name="Rectangle 46"/>
          <p:cNvSpPr/>
          <p:nvPr/>
        </p:nvSpPr>
        <p:spPr>
          <a:xfrm>
            <a:off x="4368800" y="3345755"/>
            <a:ext cx="1778000" cy="355600"/>
          </a:xfrm>
          <a:prstGeom prst="rect">
            <a:avLst/>
          </a:prstGeom>
          <a:solidFill>
            <a:srgbClr val="DEDEDE"/>
          </a:solidFill>
          <a:ln>
            <a:noFill/>
          </a:ln>
          <a:effectLst/>
        </p:spPr>
        <p:txBody>
          <a:bodyPr rtlCol="0" anchor="ctr"/>
          <a:lstStyle/>
          <a:p/>
        </p:txBody>
      </p:sp>
      <p:sp>
        <p:nvSpPr>
          <p:cNvPr id="48" name="Rectangle 47"/>
          <p:cNvSpPr/>
          <p:nvPr/>
        </p:nvSpPr>
        <p:spPr>
          <a:xfrm>
            <a:off x="4368800" y="3695005"/>
            <a:ext cx="1778000" cy="6350"/>
          </a:xfrm>
          <a:prstGeom prst="rect">
            <a:avLst/>
          </a:prstGeom>
          <a:solidFill>
            <a:srgbClr val="D0D0D0"/>
          </a:solidFill>
          <a:ln>
            <a:noFill/>
          </a:ln>
          <a:effectLst/>
        </p:spPr>
        <p:txBody>
          <a:bodyPr rtlCol="0" anchor="ctr"/>
          <a:lstStyle/>
          <a:p>
            <a:pPr algn="ctr"/>
          </a:p>
        </p:txBody>
      </p:sp>
      <p:sp>
        <p:nvSpPr>
          <p:cNvPr id="49" name="Rectangle 48"/>
          <p:cNvSpPr/>
          <p:nvPr/>
        </p:nvSpPr>
        <p:spPr>
          <a:xfrm>
            <a:off x="6146800" y="3345755"/>
            <a:ext cx="1778000" cy="355600"/>
          </a:xfrm>
          <a:prstGeom prst="rect">
            <a:avLst/>
          </a:prstGeom>
          <a:solidFill>
            <a:srgbClr val="DEDEDE"/>
          </a:solidFill>
          <a:ln>
            <a:noFill/>
          </a:ln>
          <a:effectLst/>
        </p:spPr>
        <p:txBody>
          <a:bodyPr rtlCol="0" anchor="ctr"/>
          <a:lstStyle/>
          <a:p/>
        </p:txBody>
      </p:sp>
      <p:sp>
        <p:nvSpPr>
          <p:cNvPr id="50" name="Rectangle 49"/>
          <p:cNvSpPr/>
          <p:nvPr/>
        </p:nvSpPr>
        <p:spPr>
          <a:xfrm>
            <a:off x="6146800" y="3695005"/>
            <a:ext cx="1778000" cy="6350"/>
          </a:xfrm>
          <a:prstGeom prst="rect">
            <a:avLst/>
          </a:prstGeom>
          <a:solidFill>
            <a:srgbClr val="D0D0D0"/>
          </a:solidFill>
          <a:ln>
            <a:noFill/>
          </a:ln>
          <a:effectLst/>
        </p:spPr>
        <p:txBody>
          <a:bodyPr rtlCol="0" anchor="ctr"/>
          <a:lstStyle/>
          <a:p>
            <a:pPr algn="ctr"/>
          </a:p>
        </p:txBody>
      </p:sp>
      <p:sp>
        <p:nvSpPr>
          <p:cNvPr id="51" name="Rectangle 50"/>
          <p:cNvSpPr/>
          <p:nvPr/>
        </p:nvSpPr>
        <p:spPr>
          <a:xfrm>
            <a:off x="7924800" y="3345755"/>
            <a:ext cx="1524000" cy="355600"/>
          </a:xfrm>
          <a:prstGeom prst="rect">
            <a:avLst/>
          </a:prstGeom>
          <a:solidFill>
            <a:srgbClr val="DEDEDE"/>
          </a:solidFill>
          <a:ln>
            <a:noFill/>
          </a:ln>
          <a:effectLst/>
        </p:spPr>
        <p:txBody>
          <a:bodyPr rtlCol="0" anchor="ctr"/>
          <a:lstStyle/>
          <a:p/>
        </p:txBody>
      </p:sp>
      <p:sp>
        <p:nvSpPr>
          <p:cNvPr id="52" name="Rectangle 51"/>
          <p:cNvSpPr/>
          <p:nvPr/>
        </p:nvSpPr>
        <p:spPr>
          <a:xfrm>
            <a:off x="7924800" y="3695005"/>
            <a:ext cx="1524000" cy="6350"/>
          </a:xfrm>
          <a:prstGeom prst="rect">
            <a:avLst/>
          </a:prstGeom>
          <a:solidFill>
            <a:srgbClr val="D0D0D0"/>
          </a:solidFill>
          <a:ln>
            <a:noFill/>
          </a:ln>
          <a:effectLst/>
        </p:spPr>
        <p:txBody>
          <a:bodyPr rtlCol="0" anchor="ctr"/>
          <a:lstStyle/>
          <a:p>
            <a:pPr algn="ctr"/>
          </a:p>
        </p:txBody>
      </p:sp>
      <p:sp>
        <p:nvSpPr>
          <p:cNvPr id="53" name="Rectangle 52"/>
          <p:cNvSpPr/>
          <p:nvPr/>
        </p:nvSpPr>
        <p:spPr>
          <a:xfrm>
            <a:off x="9448800" y="3345755"/>
            <a:ext cx="1930400" cy="355600"/>
          </a:xfrm>
          <a:prstGeom prst="rect">
            <a:avLst/>
          </a:prstGeom>
          <a:solidFill>
            <a:srgbClr val="DEDEDE"/>
          </a:solidFill>
          <a:ln>
            <a:noFill/>
          </a:ln>
          <a:effectLst/>
        </p:spPr>
        <p:txBody>
          <a:bodyPr rtlCol="0" anchor="ctr"/>
          <a:lstStyle/>
          <a:p/>
        </p:txBody>
      </p:sp>
      <p:sp>
        <p:nvSpPr>
          <p:cNvPr id="54" name="Rectangle 53"/>
          <p:cNvSpPr/>
          <p:nvPr/>
        </p:nvSpPr>
        <p:spPr>
          <a:xfrm>
            <a:off x="9448800" y="3695005"/>
            <a:ext cx="1930400" cy="6350"/>
          </a:xfrm>
          <a:prstGeom prst="rect">
            <a:avLst/>
          </a:prstGeom>
          <a:solidFill>
            <a:srgbClr val="D0D0D0"/>
          </a:solidFill>
          <a:ln>
            <a:noFill/>
          </a:ln>
          <a:effectLst/>
        </p:spPr>
        <p:txBody>
          <a:bodyPr rtlCol="0" anchor="ctr"/>
          <a:lstStyle/>
          <a:p>
            <a:pPr algn="ctr"/>
          </a:p>
        </p:txBody>
      </p:sp>
      <p:sp>
        <p:nvSpPr>
          <p:cNvPr id="55" name="Rounded Rectangle 54"/>
          <p:cNvSpPr/>
          <p:nvPr/>
        </p:nvSpPr>
        <p:spPr>
          <a:xfrm>
            <a:off x="812800" y="3958530"/>
            <a:ext cx="3420467" cy="1288950"/>
          </a:xfrm>
          <a:prstGeom prst="roundRect">
            <a:avLst>
              <a:gd name="adj" fmla="val 1970"/>
            </a:avLst>
          </a:prstGeom>
          <a:solidFill>
            <a:srgbClr val="FFFFFF"/>
          </a:solidFill>
          <a:ln>
            <a:noFill/>
          </a:ln>
          <a:effectLst/>
        </p:spPr>
        <p:txBody>
          <a:bodyPr rtlCol="0" anchor="ctr"/>
          <a:lstStyle/>
          <a:p/>
        </p:txBody>
      </p:sp>
      <p:sp>
        <p:nvSpPr>
          <p:cNvPr id="56" name="Rectangle 55"/>
          <p:cNvSpPr/>
          <p:nvPr/>
        </p:nvSpPr>
        <p:spPr>
          <a:xfrm>
            <a:off x="812800" y="3958530"/>
            <a:ext cx="3420467" cy="50800"/>
          </a:xfrm>
          <a:prstGeom prst="rect">
            <a:avLst/>
          </a:prstGeom>
          <a:solidFill>
            <a:srgbClr val="DEDEDE"/>
          </a:solidFill>
          <a:ln>
            <a:noFill/>
          </a:ln>
          <a:effectLst/>
        </p:spPr>
        <p:txBody>
          <a:bodyPr rtlCol="0" anchor="ctr"/>
          <a:lstStyle/>
          <a:p>
            <a:pPr algn="ctr"/>
          </a:p>
        </p:txBody>
      </p:sp>
      <p:sp>
        <p:nvSpPr>
          <p:cNvPr id="57" name="Rounded Rectangle 56"/>
          <p:cNvSpPr/>
          <p:nvPr/>
        </p:nvSpPr>
        <p:spPr>
          <a:xfrm>
            <a:off x="4385667" y="3958530"/>
            <a:ext cx="3420566" cy="1288950"/>
          </a:xfrm>
          <a:prstGeom prst="roundRect">
            <a:avLst>
              <a:gd name="adj" fmla="val 1970"/>
            </a:avLst>
          </a:prstGeom>
          <a:solidFill>
            <a:srgbClr val="FFFFFF"/>
          </a:solidFill>
          <a:ln>
            <a:noFill/>
          </a:ln>
          <a:effectLst/>
        </p:spPr>
        <p:txBody>
          <a:bodyPr rtlCol="0" anchor="ctr"/>
          <a:lstStyle/>
          <a:p/>
        </p:txBody>
      </p:sp>
      <p:sp>
        <p:nvSpPr>
          <p:cNvPr id="58" name="Rectangle 57"/>
          <p:cNvSpPr/>
          <p:nvPr/>
        </p:nvSpPr>
        <p:spPr>
          <a:xfrm>
            <a:off x="4385667" y="3958530"/>
            <a:ext cx="3420566" cy="50800"/>
          </a:xfrm>
          <a:prstGeom prst="rect">
            <a:avLst/>
          </a:prstGeom>
          <a:solidFill>
            <a:srgbClr val="DEDEDE"/>
          </a:solidFill>
          <a:ln>
            <a:noFill/>
          </a:ln>
          <a:effectLst/>
        </p:spPr>
        <p:txBody>
          <a:bodyPr rtlCol="0" anchor="ctr"/>
          <a:lstStyle/>
          <a:p>
            <a:pPr algn="ctr"/>
          </a:p>
        </p:txBody>
      </p:sp>
      <p:sp>
        <p:nvSpPr>
          <p:cNvPr id="59" name="Rounded Rectangle 58"/>
          <p:cNvSpPr/>
          <p:nvPr/>
        </p:nvSpPr>
        <p:spPr>
          <a:xfrm>
            <a:off x="7958633" y="3958530"/>
            <a:ext cx="3420566" cy="1288950"/>
          </a:xfrm>
          <a:prstGeom prst="roundRect">
            <a:avLst>
              <a:gd name="adj" fmla="val 1970"/>
            </a:avLst>
          </a:prstGeom>
          <a:solidFill>
            <a:srgbClr val="DEDEDE"/>
          </a:solidFill>
          <a:ln>
            <a:noFill/>
          </a:ln>
          <a:effectLst/>
        </p:spPr>
        <p:txBody>
          <a:bodyPr rtlCol="0" anchor="ctr"/>
          <a:lstStyle/>
          <a:p/>
        </p:txBody>
      </p:sp>
      <p:sp>
        <p:nvSpPr>
          <p:cNvPr id="60" name="Rectangle 59"/>
          <p:cNvSpPr/>
          <p:nvPr/>
        </p:nvSpPr>
        <p:spPr>
          <a:xfrm>
            <a:off x="7958633" y="3958530"/>
            <a:ext cx="3420566" cy="50800"/>
          </a:xfrm>
          <a:prstGeom prst="rect">
            <a:avLst/>
          </a:prstGeom>
          <a:solidFill>
            <a:srgbClr val="333333"/>
          </a:solidFill>
          <a:ln>
            <a:noFill/>
          </a:ln>
          <a:effectLst/>
        </p:spPr>
        <p:txBody>
          <a:bodyPr rtlCol="0" anchor="ctr"/>
          <a:lstStyle/>
          <a:p>
            <a:pPr algn="ctr"/>
          </a:p>
        </p:txBody>
      </p:sp>
      <p:sp>
        <p:nvSpPr>
          <p:cNvPr id="61" name="Rounded Rectangle 60"/>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62" name="Rounded Rectangle 61"/>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63" name="TextBox 62"/>
          <p:cNvSpPr txBox="1"/>
          <p:nvPr/>
        </p:nvSpPr>
        <p:spPr>
          <a:xfrm>
            <a:off x="927100" y="850900"/>
            <a:ext cx="1736661" cy="182879"/>
          </a:xfrm>
          <a:prstGeom prst="rect">
            <a:avLst/>
          </a:prstGeom>
          <a:noFill/>
        </p:spPr>
        <p:txBody>
          <a:bodyPr wrap="square" lIns="0" rIns="0" tIns="0" bIns="0" anchor="t">
            <a:spAutoFit/>
          </a:bodyPr>
          <a:lstStyle/>
          <a:p>
            <a:pPr algn="l"/>
            <a:r>
              <a:rPr sz="1200" b="1" i="0" spc="150">
                <a:solidFill>
                  <a:srgbClr val="111111"/>
                </a:solidFill>
                <a:latin typeface="Arial"/>
              </a:rPr>
              <a:t>SECTION 06 | 1:00</a:t>
            </a:r>
          </a:p>
        </p:txBody>
      </p:sp>
      <p:sp>
        <p:nvSpPr>
          <p:cNvPr id="64" name="TextBox 63"/>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Market evidence: why this site</a:t>
            </a:r>
          </a:p>
        </p:txBody>
      </p:sp>
      <p:sp>
        <p:nvSpPr>
          <p:cNvPr id="65" name="TextBox 64"/>
          <p:cNvSpPr txBox="1"/>
          <p:nvPr/>
        </p:nvSpPr>
        <p:spPr>
          <a:xfrm>
            <a:off x="952500" y="1958280"/>
            <a:ext cx="3433064" cy="215900"/>
          </a:xfrm>
          <a:prstGeom prst="rect">
            <a:avLst/>
          </a:prstGeom>
          <a:noFill/>
        </p:spPr>
        <p:txBody>
          <a:bodyPr wrap="square" lIns="0" rIns="0" tIns="0" bIns="0" anchor="t">
            <a:spAutoFit/>
          </a:bodyPr>
          <a:lstStyle/>
          <a:p>
            <a:pPr algn="l"/>
            <a:r>
              <a:rPr sz="1300" b="1" i="0">
                <a:solidFill>
                  <a:srgbClr val="FFFFFF"/>
                </a:solidFill>
                <a:latin typeface="Arial"/>
              </a:rPr>
              <a:t>Comparable property</a:t>
            </a:r>
          </a:p>
        </p:txBody>
      </p:sp>
      <p:sp>
        <p:nvSpPr>
          <p:cNvPr id="66" name="TextBox 65"/>
          <p:cNvSpPr txBox="1"/>
          <p:nvPr/>
        </p:nvSpPr>
        <p:spPr>
          <a:xfrm>
            <a:off x="4508500" y="1958280"/>
            <a:ext cx="1583944" cy="215900"/>
          </a:xfrm>
          <a:prstGeom prst="rect">
            <a:avLst/>
          </a:prstGeom>
          <a:noFill/>
        </p:spPr>
        <p:txBody>
          <a:bodyPr wrap="square" lIns="0" rIns="0" tIns="0" bIns="0" anchor="t">
            <a:spAutoFit/>
          </a:bodyPr>
          <a:lstStyle/>
          <a:p>
            <a:pPr algn="l"/>
            <a:r>
              <a:rPr sz="1300" b="1" i="0">
                <a:solidFill>
                  <a:srgbClr val="FFFFFF"/>
                </a:solidFill>
                <a:latin typeface="Arial"/>
              </a:rPr>
              <a:t>Sale date</a:t>
            </a:r>
          </a:p>
        </p:txBody>
      </p:sp>
      <p:sp>
        <p:nvSpPr>
          <p:cNvPr id="67" name="TextBox 66"/>
          <p:cNvSpPr txBox="1"/>
          <p:nvPr/>
        </p:nvSpPr>
        <p:spPr>
          <a:xfrm>
            <a:off x="6286500" y="1958280"/>
            <a:ext cx="1583944" cy="215900"/>
          </a:xfrm>
          <a:prstGeom prst="rect">
            <a:avLst/>
          </a:prstGeom>
          <a:noFill/>
        </p:spPr>
        <p:txBody>
          <a:bodyPr wrap="square" lIns="0" rIns="0" tIns="0" bIns="0" anchor="t">
            <a:spAutoFit/>
          </a:bodyPr>
          <a:lstStyle/>
          <a:p>
            <a:pPr algn="l"/>
            <a:r>
              <a:rPr sz="1300" b="1" i="0">
                <a:solidFill>
                  <a:srgbClr val="FFFFFF"/>
                </a:solidFill>
                <a:latin typeface="Arial"/>
              </a:rPr>
              <a:t>Price</a:t>
            </a:r>
          </a:p>
        </p:txBody>
      </p:sp>
      <p:sp>
        <p:nvSpPr>
          <p:cNvPr id="68" name="TextBox 67"/>
          <p:cNvSpPr txBox="1"/>
          <p:nvPr/>
        </p:nvSpPr>
        <p:spPr>
          <a:xfrm>
            <a:off x="8064500" y="1958280"/>
            <a:ext cx="1319784" cy="215900"/>
          </a:xfrm>
          <a:prstGeom prst="rect">
            <a:avLst/>
          </a:prstGeom>
          <a:noFill/>
        </p:spPr>
        <p:txBody>
          <a:bodyPr wrap="square" lIns="0" rIns="0" tIns="0" bIns="0" anchor="t">
            <a:spAutoFit/>
          </a:bodyPr>
          <a:lstStyle/>
          <a:p>
            <a:pPr algn="l"/>
            <a:r>
              <a:rPr sz="1300" b="1" i="0">
                <a:solidFill>
                  <a:srgbClr val="FFFFFF"/>
                </a:solidFill>
                <a:latin typeface="Arial"/>
              </a:rPr>
              <a:t>Sq ft</a:t>
            </a:r>
          </a:p>
        </p:txBody>
      </p:sp>
      <p:sp>
        <p:nvSpPr>
          <p:cNvPr id="69" name="TextBox 68"/>
          <p:cNvSpPr txBox="1"/>
          <p:nvPr/>
        </p:nvSpPr>
        <p:spPr>
          <a:xfrm>
            <a:off x="9588500" y="1958280"/>
            <a:ext cx="1742440" cy="215900"/>
          </a:xfrm>
          <a:prstGeom prst="rect">
            <a:avLst/>
          </a:prstGeom>
          <a:noFill/>
        </p:spPr>
        <p:txBody>
          <a:bodyPr wrap="square" lIns="0" rIns="0" tIns="0" bIns="0" anchor="t">
            <a:spAutoFit/>
          </a:bodyPr>
          <a:lstStyle/>
          <a:p>
            <a:pPr algn="l"/>
            <a:r>
              <a:rPr sz="1300" b="1" i="0">
                <a:solidFill>
                  <a:srgbClr val="FFFFFF"/>
                </a:solidFill>
                <a:latin typeface="Arial"/>
              </a:rPr>
              <a:t>$ per sq ft</a:t>
            </a:r>
          </a:p>
        </p:txBody>
      </p:sp>
      <p:sp>
        <p:nvSpPr>
          <p:cNvPr id="70" name="TextBox 69"/>
          <p:cNvSpPr txBox="1"/>
          <p:nvPr/>
        </p:nvSpPr>
        <p:spPr>
          <a:xfrm>
            <a:off x="952500" y="2339280"/>
            <a:ext cx="3433064" cy="219075"/>
          </a:xfrm>
          <a:prstGeom prst="rect">
            <a:avLst/>
          </a:prstGeom>
          <a:noFill/>
        </p:spPr>
        <p:txBody>
          <a:bodyPr wrap="square" lIns="0" rIns="0" tIns="0" bIns="0" anchor="t">
            <a:spAutoFit/>
          </a:bodyPr>
          <a:lstStyle/>
          <a:p>
            <a:pPr algn="l"/>
            <a:r>
              <a:rPr sz="1300" b="0" i="0">
                <a:solidFill>
                  <a:srgbClr val="111111"/>
                </a:solidFill>
                <a:latin typeface="Arial"/>
              </a:rPr>
              <a:t>[Address 1]</a:t>
            </a:r>
          </a:p>
        </p:txBody>
      </p:sp>
      <p:sp>
        <p:nvSpPr>
          <p:cNvPr id="71" name="TextBox 70"/>
          <p:cNvSpPr txBox="1"/>
          <p:nvPr/>
        </p:nvSpPr>
        <p:spPr>
          <a:xfrm>
            <a:off x="4508500" y="2339280"/>
            <a:ext cx="1583944" cy="219075"/>
          </a:xfrm>
          <a:prstGeom prst="rect">
            <a:avLst/>
          </a:prstGeom>
          <a:noFill/>
        </p:spPr>
        <p:txBody>
          <a:bodyPr wrap="square" lIns="0" rIns="0" tIns="0" bIns="0" anchor="t">
            <a:spAutoFit/>
          </a:bodyPr>
          <a:lstStyle/>
          <a:p>
            <a:pPr algn="l"/>
            <a:r>
              <a:rPr sz="1300" b="0" i="1">
                <a:solidFill>
                  <a:srgbClr val="8C8C8C"/>
                </a:solidFill>
                <a:latin typeface="Arial"/>
              </a:rPr>
              <a:t>[Month YYYY]</a:t>
            </a:r>
          </a:p>
        </p:txBody>
      </p:sp>
      <p:sp>
        <p:nvSpPr>
          <p:cNvPr id="72" name="TextBox 71"/>
          <p:cNvSpPr txBox="1"/>
          <p:nvPr/>
        </p:nvSpPr>
        <p:spPr>
          <a:xfrm>
            <a:off x="6286500" y="2339280"/>
            <a:ext cx="1583944" cy="219075"/>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73" name="TextBox 72"/>
          <p:cNvSpPr txBox="1"/>
          <p:nvPr/>
        </p:nvSpPr>
        <p:spPr>
          <a:xfrm>
            <a:off x="8064500" y="2339280"/>
            <a:ext cx="1319784" cy="219075"/>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74" name="TextBox 73"/>
          <p:cNvSpPr txBox="1"/>
          <p:nvPr/>
        </p:nvSpPr>
        <p:spPr>
          <a:xfrm>
            <a:off x="9588500" y="2339280"/>
            <a:ext cx="1742440" cy="219075"/>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75" name="TextBox 74"/>
          <p:cNvSpPr txBox="1"/>
          <p:nvPr/>
        </p:nvSpPr>
        <p:spPr>
          <a:xfrm>
            <a:off x="952500" y="2710755"/>
            <a:ext cx="3433064" cy="203200"/>
          </a:xfrm>
          <a:prstGeom prst="rect">
            <a:avLst/>
          </a:prstGeom>
          <a:noFill/>
        </p:spPr>
        <p:txBody>
          <a:bodyPr wrap="square" lIns="0" rIns="0" tIns="0" bIns="0" anchor="t">
            <a:spAutoFit/>
          </a:bodyPr>
          <a:lstStyle/>
          <a:p>
            <a:pPr algn="l"/>
            <a:r>
              <a:rPr sz="1300" b="0" i="0">
                <a:solidFill>
                  <a:srgbClr val="111111"/>
                </a:solidFill>
                <a:latin typeface="Arial"/>
              </a:rPr>
              <a:t>[Address 2]</a:t>
            </a:r>
          </a:p>
        </p:txBody>
      </p:sp>
      <p:sp>
        <p:nvSpPr>
          <p:cNvPr id="76" name="TextBox 75"/>
          <p:cNvSpPr txBox="1"/>
          <p:nvPr/>
        </p:nvSpPr>
        <p:spPr>
          <a:xfrm>
            <a:off x="4508500" y="2710755"/>
            <a:ext cx="1583944" cy="203200"/>
          </a:xfrm>
          <a:prstGeom prst="rect">
            <a:avLst/>
          </a:prstGeom>
          <a:noFill/>
        </p:spPr>
        <p:txBody>
          <a:bodyPr wrap="square" lIns="0" rIns="0" tIns="0" bIns="0" anchor="t">
            <a:spAutoFit/>
          </a:bodyPr>
          <a:lstStyle/>
          <a:p>
            <a:pPr algn="l"/>
            <a:r>
              <a:rPr sz="1300" b="0" i="1">
                <a:solidFill>
                  <a:srgbClr val="8C8C8C"/>
                </a:solidFill>
                <a:latin typeface="Arial"/>
              </a:rPr>
              <a:t>[Month YYYY]</a:t>
            </a:r>
          </a:p>
        </p:txBody>
      </p:sp>
      <p:sp>
        <p:nvSpPr>
          <p:cNvPr id="77" name="TextBox 76"/>
          <p:cNvSpPr txBox="1"/>
          <p:nvPr/>
        </p:nvSpPr>
        <p:spPr>
          <a:xfrm>
            <a:off x="6286500" y="2710755"/>
            <a:ext cx="158394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78" name="TextBox 77"/>
          <p:cNvSpPr txBox="1"/>
          <p:nvPr/>
        </p:nvSpPr>
        <p:spPr>
          <a:xfrm>
            <a:off x="8064500" y="2710755"/>
            <a:ext cx="131978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79" name="TextBox 78"/>
          <p:cNvSpPr txBox="1"/>
          <p:nvPr/>
        </p:nvSpPr>
        <p:spPr>
          <a:xfrm>
            <a:off x="9588500" y="2710755"/>
            <a:ext cx="1742440"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80" name="TextBox 79"/>
          <p:cNvSpPr txBox="1"/>
          <p:nvPr/>
        </p:nvSpPr>
        <p:spPr>
          <a:xfrm>
            <a:off x="952500" y="3066355"/>
            <a:ext cx="3433064" cy="203200"/>
          </a:xfrm>
          <a:prstGeom prst="rect">
            <a:avLst/>
          </a:prstGeom>
          <a:noFill/>
        </p:spPr>
        <p:txBody>
          <a:bodyPr wrap="square" lIns="0" rIns="0" tIns="0" bIns="0" anchor="t">
            <a:spAutoFit/>
          </a:bodyPr>
          <a:lstStyle/>
          <a:p>
            <a:pPr algn="l"/>
            <a:r>
              <a:rPr sz="1300" b="0" i="0">
                <a:solidFill>
                  <a:srgbClr val="111111"/>
                </a:solidFill>
                <a:latin typeface="Arial"/>
              </a:rPr>
              <a:t>[Address 3]</a:t>
            </a:r>
          </a:p>
        </p:txBody>
      </p:sp>
      <p:sp>
        <p:nvSpPr>
          <p:cNvPr id="81" name="TextBox 80"/>
          <p:cNvSpPr txBox="1"/>
          <p:nvPr/>
        </p:nvSpPr>
        <p:spPr>
          <a:xfrm>
            <a:off x="4508500" y="3066355"/>
            <a:ext cx="1583944" cy="203200"/>
          </a:xfrm>
          <a:prstGeom prst="rect">
            <a:avLst/>
          </a:prstGeom>
          <a:noFill/>
        </p:spPr>
        <p:txBody>
          <a:bodyPr wrap="square" lIns="0" rIns="0" tIns="0" bIns="0" anchor="t">
            <a:spAutoFit/>
          </a:bodyPr>
          <a:lstStyle/>
          <a:p>
            <a:pPr algn="l"/>
            <a:r>
              <a:rPr sz="1300" b="0" i="1">
                <a:solidFill>
                  <a:srgbClr val="8C8C8C"/>
                </a:solidFill>
                <a:latin typeface="Arial"/>
              </a:rPr>
              <a:t>[Month YYYY]</a:t>
            </a:r>
          </a:p>
        </p:txBody>
      </p:sp>
      <p:sp>
        <p:nvSpPr>
          <p:cNvPr id="82" name="TextBox 81"/>
          <p:cNvSpPr txBox="1"/>
          <p:nvPr/>
        </p:nvSpPr>
        <p:spPr>
          <a:xfrm>
            <a:off x="6286500" y="3066355"/>
            <a:ext cx="158394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83" name="TextBox 82"/>
          <p:cNvSpPr txBox="1"/>
          <p:nvPr/>
        </p:nvSpPr>
        <p:spPr>
          <a:xfrm>
            <a:off x="8064500" y="3066355"/>
            <a:ext cx="131978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84" name="TextBox 83"/>
          <p:cNvSpPr txBox="1"/>
          <p:nvPr/>
        </p:nvSpPr>
        <p:spPr>
          <a:xfrm>
            <a:off x="9588500" y="3066355"/>
            <a:ext cx="1742440"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85" name="TextBox 84"/>
          <p:cNvSpPr txBox="1"/>
          <p:nvPr/>
        </p:nvSpPr>
        <p:spPr>
          <a:xfrm>
            <a:off x="952500" y="3421955"/>
            <a:ext cx="3433064" cy="203200"/>
          </a:xfrm>
          <a:prstGeom prst="rect">
            <a:avLst/>
          </a:prstGeom>
          <a:noFill/>
        </p:spPr>
        <p:txBody>
          <a:bodyPr wrap="square" lIns="0" rIns="0" tIns="0" bIns="0" anchor="t">
            <a:spAutoFit/>
          </a:bodyPr>
          <a:lstStyle/>
          <a:p>
            <a:pPr algn="l"/>
            <a:r>
              <a:rPr sz="1300" b="1" i="0">
                <a:solidFill>
                  <a:srgbClr val="111111"/>
                </a:solidFill>
                <a:latin typeface="Arial"/>
              </a:rPr>
              <a:t>Our project</a:t>
            </a:r>
          </a:p>
        </p:txBody>
      </p:sp>
      <p:sp>
        <p:nvSpPr>
          <p:cNvPr id="86" name="TextBox 85"/>
          <p:cNvSpPr txBox="1"/>
          <p:nvPr/>
        </p:nvSpPr>
        <p:spPr>
          <a:xfrm>
            <a:off x="4508500" y="3421955"/>
            <a:ext cx="1583944" cy="203200"/>
          </a:xfrm>
          <a:prstGeom prst="rect">
            <a:avLst/>
          </a:prstGeom>
          <a:noFill/>
        </p:spPr>
        <p:txBody>
          <a:bodyPr wrap="square" lIns="0" rIns="0" tIns="0" bIns="0" anchor="t">
            <a:spAutoFit/>
          </a:bodyPr>
          <a:lstStyle/>
          <a:p>
            <a:pPr algn="l"/>
            <a:r>
              <a:rPr sz="1300" b="1" i="0">
                <a:solidFill>
                  <a:srgbClr val="111111"/>
                </a:solidFill>
                <a:latin typeface="Arial"/>
              </a:rPr>
              <a:t>[Projected]</a:t>
            </a:r>
          </a:p>
        </p:txBody>
      </p:sp>
      <p:sp>
        <p:nvSpPr>
          <p:cNvPr id="87" name="TextBox 86"/>
          <p:cNvSpPr txBox="1"/>
          <p:nvPr/>
        </p:nvSpPr>
        <p:spPr>
          <a:xfrm>
            <a:off x="6286500" y="3421955"/>
            <a:ext cx="1583944" cy="203200"/>
          </a:xfrm>
          <a:prstGeom prst="rect">
            <a:avLst/>
          </a:prstGeom>
          <a:noFill/>
        </p:spPr>
        <p:txBody>
          <a:bodyPr wrap="square" lIns="0" rIns="0" tIns="0" bIns="0" anchor="t">
            <a:spAutoFit/>
          </a:bodyPr>
          <a:lstStyle/>
          <a:p>
            <a:pPr algn="l"/>
            <a:r>
              <a:rPr sz="1300" b="1" i="0">
                <a:solidFill>
                  <a:srgbClr val="111111"/>
                </a:solidFill>
                <a:latin typeface="Arial"/>
              </a:rPr>
              <a:t>[$]</a:t>
            </a:r>
          </a:p>
        </p:txBody>
      </p:sp>
      <p:sp>
        <p:nvSpPr>
          <p:cNvPr id="88" name="TextBox 87"/>
          <p:cNvSpPr txBox="1"/>
          <p:nvPr/>
        </p:nvSpPr>
        <p:spPr>
          <a:xfrm>
            <a:off x="8064500" y="3421955"/>
            <a:ext cx="1319784" cy="203200"/>
          </a:xfrm>
          <a:prstGeom prst="rect">
            <a:avLst/>
          </a:prstGeom>
          <a:noFill/>
        </p:spPr>
        <p:txBody>
          <a:bodyPr wrap="square" lIns="0" rIns="0" tIns="0" bIns="0" anchor="t">
            <a:spAutoFit/>
          </a:bodyPr>
          <a:lstStyle/>
          <a:p>
            <a:pPr algn="l"/>
            <a:r>
              <a:rPr sz="1300" b="1" i="0">
                <a:solidFill>
                  <a:srgbClr val="111111"/>
                </a:solidFill>
                <a:latin typeface="Arial"/>
              </a:rPr>
              <a:t>[#]</a:t>
            </a:r>
          </a:p>
        </p:txBody>
      </p:sp>
      <p:sp>
        <p:nvSpPr>
          <p:cNvPr id="89" name="TextBox 88"/>
          <p:cNvSpPr txBox="1"/>
          <p:nvPr/>
        </p:nvSpPr>
        <p:spPr>
          <a:xfrm>
            <a:off x="9588500" y="3421955"/>
            <a:ext cx="1742440" cy="203200"/>
          </a:xfrm>
          <a:prstGeom prst="rect">
            <a:avLst/>
          </a:prstGeom>
          <a:noFill/>
        </p:spPr>
        <p:txBody>
          <a:bodyPr wrap="square" lIns="0" rIns="0" tIns="0" bIns="0" anchor="t">
            <a:spAutoFit/>
          </a:bodyPr>
          <a:lstStyle/>
          <a:p>
            <a:pPr algn="l"/>
            <a:r>
              <a:rPr sz="1300" b="1" i="0">
                <a:solidFill>
                  <a:srgbClr val="111111"/>
                </a:solidFill>
                <a:latin typeface="Arial"/>
              </a:rPr>
              <a:t>[$]</a:t>
            </a:r>
          </a:p>
        </p:txBody>
      </p:sp>
      <p:sp>
        <p:nvSpPr>
          <p:cNvPr id="90" name="TextBox 89"/>
          <p:cNvSpPr txBox="1"/>
          <p:nvPr/>
        </p:nvSpPr>
        <p:spPr>
          <a:xfrm>
            <a:off x="1041400" y="4237930"/>
            <a:ext cx="3107197" cy="243840"/>
          </a:xfrm>
          <a:prstGeom prst="rect">
            <a:avLst/>
          </a:prstGeom>
          <a:noFill/>
        </p:spPr>
        <p:txBody>
          <a:bodyPr wrap="square" lIns="0" rIns="0" tIns="0" bIns="0" anchor="t">
            <a:spAutoFit/>
          </a:bodyPr>
          <a:lstStyle/>
          <a:p>
            <a:pPr algn="l">
              <a:lnSpc>
                <a:spcPct val="100000"/>
              </a:lnSpc>
            </a:pPr>
            <a:r>
              <a:rPr sz="1600" b="1" i="0">
                <a:solidFill>
                  <a:srgbClr val="111111"/>
                </a:solidFill>
                <a:latin typeface="Arial"/>
              </a:rPr>
              <a:t>Market data</a:t>
            </a:r>
          </a:p>
        </p:txBody>
      </p:sp>
      <p:sp>
        <p:nvSpPr>
          <p:cNvPr id="91" name="TextBox 90"/>
          <p:cNvSpPr txBox="1"/>
          <p:nvPr/>
        </p:nvSpPr>
        <p:spPr>
          <a:xfrm>
            <a:off x="1041400" y="4573190"/>
            <a:ext cx="3107197" cy="445690"/>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[Median price, days on market, rents, with source and date]</a:t>
            </a:r>
          </a:p>
        </p:txBody>
      </p:sp>
      <p:sp>
        <p:nvSpPr>
          <p:cNvPr id="92" name="TextBox 91"/>
          <p:cNvSpPr txBox="1"/>
          <p:nvPr/>
        </p:nvSpPr>
        <p:spPr>
          <a:xfrm>
            <a:off x="4614267" y="4237930"/>
            <a:ext cx="3107301" cy="243840"/>
          </a:xfrm>
          <a:prstGeom prst="rect">
            <a:avLst/>
          </a:prstGeom>
          <a:noFill/>
        </p:spPr>
        <p:txBody>
          <a:bodyPr wrap="square" lIns="0" rIns="0" tIns="0" bIns="0" anchor="t">
            <a:spAutoFit/>
          </a:bodyPr>
          <a:lstStyle/>
          <a:p>
            <a:pPr algn="l">
              <a:lnSpc>
                <a:spcPct val="100000"/>
              </a:lnSpc>
            </a:pPr>
            <a:r>
              <a:rPr sz="1600" b="1" i="0">
                <a:solidFill>
                  <a:srgbClr val="111111"/>
                </a:solidFill>
                <a:latin typeface="Arial"/>
              </a:rPr>
              <a:t>Public plans</a:t>
            </a:r>
          </a:p>
        </p:txBody>
      </p:sp>
      <p:sp>
        <p:nvSpPr>
          <p:cNvPr id="93" name="TextBox 92"/>
          <p:cNvSpPr txBox="1"/>
          <p:nvPr/>
        </p:nvSpPr>
        <p:spPr>
          <a:xfrm>
            <a:off x="4614267" y="4573190"/>
            <a:ext cx="3107301" cy="445690"/>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[City or county plans, programs, or investments that support this site]</a:t>
            </a:r>
          </a:p>
        </p:txBody>
      </p:sp>
      <p:sp>
        <p:nvSpPr>
          <p:cNvPr id="94" name="TextBox 93"/>
          <p:cNvSpPr txBox="1"/>
          <p:nvPr/>
        </p:nvSpPr>
        <p:spPr>
          <a:xfrm>
            <a:off x="8187233" y="4237930"/>
            <a:ext cx="3107301" cy="243840"/>
          </a:xfrm>
          <a:prstGeom prst="rect">
            <a:avLst/>
          </a:prstGeom>
          <a:noFill/>
        </p:spPr>
        <p:txBody>
          <a:bodyPr wrap="square" lIns="0" rIns="0" tIns="0" bIns="0" anchor="t">
            <a:spAutoFit/>
          </a:bodyPr>
          <a:lstStyle/>
          <a:p>
            <a:pPr algn="l">
              <a:lnSpc>
                <a:spcPct val="100000"/>
              </a:lnSpc>
            </a:pPr>
            <a:r>
              <a:rPr sz="1600" b="1" i="0">
                <a:solidFill>
                  <a:srgbClr val="111111"/>
                </a:solidFill>
                <a:latin typeface="Arial"/>
              </a:rPr>
              <a:t>Why invest</a:t>
            </a:r>
          </a:p>
        </p:txBody>
      </p:sp>
      <p:sp>
        <p:nvSpPr>
          <p:cNvPr id="95" name="TextBox 94"/>
          <p:cNvSpPr txBox="1"/>
          <p:nvPr/>
        </p:nvSpPr>
        <p:spPr>
          <a:xfrm>
            <a:off x="8187233" y="4573190"/>
            <a:ext cx="3107301" cy="445690"/>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[The appeal to a lender or investor in one sentence]</a:t>
            </a:r>
          </a:p>
        </p:txBody>
      </p:sp>
      <p:sp>
        <p:nvSpPr>
          <p:cNvPr id="96" name="TextBox 95"/>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97" name="TextBox 96"/>
          <p:cNvSpPr txBox="1"/>
          <p:nvPr/>
        </p:nvSpPr>
        <p:spPr>
          <a:xfrm>
            <a:off x="2222500" y="6286500"/>
            <a:ext cx="502390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 | Sources: [source, date]</a:t>
            </a:r>
          </a:p>
        </p:txBody>
      </p:sp>
      <p:sp>
        <p:nvSpPr>
          <p:cNvPr id="98" name="TextBox 97"/>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07</a:t>
            </a:r>
          </a:p>
        </p:txBody>
      </p:sp>
    </p:spTree>
  </p:cSld>
  <p:clrMapOvr>
    <a:masterClrMapping/>
  </p:clrMapOvr>
</p:sld>
</file>

<file path=ppt/slides/slide8.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74043" cy="254000"/>
          </a:xfrm>
          <a:prstGeom prst="roundRect">
            <a:avLst>
              <a:gd name="adj" fmla="val 10000"/>
            </a:avLst>
          </a:prstGeom>
          <a:solidFill>
            <a:srgbClr val="DEDEDE"/>
          </a:solidFill>
          <a:ln>
            <a:noFill/>
          </a:ln>
          <a:effectLst/>
        </p:spPr>
        <p:txBody>
          <a:bodyPr rtlCol="0" anchor="ctr"/>
          <a:lstStyle/>
          <a:p/>
        </p:txBody>
      </p:sp>
      <p:sp>
        <p:nvSpPr>
          <p:cNvPr id="5" name="Rectangle 4"/>
          <p:cNvSpPr/>
          <p:nvPr/>
        </p:nvSpPr>
        <p:spPr>
          <a:xfrm>
            <a:off x="812800" y="1869380"/>
            <a:ext cx="2641600" cy="2078235"/>
          </a:xfrm>
          <a:prstGeom prst="rect">
            <a:avLst/>
          </a:prstGeom>
          <a:solidFill>
            <a:srgbClr val="FFFFFF"/>
          </a:solidFill>
          <a:ln>
            <a:noFill/>
          </a:ln>
          <a:effectLst/>
        </p:spPr>
        <p:txBody>
          <a:bodyPr rtlCol="0" anchor="ctr"/>
          <a:lstStyle/>
          <a:p/>
        </p:txBody>
      </p:sp>
      <p:sp>
        <p:nvSpPr>
          <p:cNvPr id="6" name="Rectangle 5"/>
          <p:cNvSpPr/>
          <p:nvPr/>
        </p:nvSpPr>
        <p:spPr>
          <a:xfrm>
            <a:off x="812800" y="1869380"/>
            <a:ext cx="2641600" cy="50800"/>
          </a:xfrm>
          <a:prstGeom prst="rect">
            <a:avLst/>
          </a:prstGeom>
          <a:solidFill>
            <a:srgbClr val="333333"/>
          </a:solidFill>
          <a:ln>
            <a:noFill/>
          </a:ln>
          <a:effectLst/>
        </p:spPr>
        <p:txBody>
          <a:bodyPr rtlCol="0" anchor="ctr"/>
          <a:lstStyle/>
          <a:p>
            <a:pPr algn="ctr"/>
          </a:p>
        </p:txBody>
      </p:sp>
      <p:sp>
        <p:nvSpPr>
          <p:cNvPr id="7" name="Rectangle 6"/>
          <p:cNvSpPr/>
          <p:nvPr/>
        </p:nvSpPr>
        <p:spPr>
          <a:xfrm>
            <a:off x="3454400" y="1869380"/>
            <a:ext cx="2641600" cy="2078235"/>
          </a:xfrm>
          <a:prstGeom prst="rect">
            <a:avLst/>
          </a:prstGeom>
          <a:solidFill>
            <a:srgbClr val="DEDEDE"/>
          </a:solidFill>
          <a:ln>
            <a:noFill/>
          </a:ln>
          <a:effectLst/>
        </p:spPr>
        <p:txBody>
          <a:bodyPr rtlCol="0" anchor="ctr"/>
          <a:lstStyle/>
          <a:p/>
        </p:txBody>
      </p:sp>
      <p:sp>
        <p:nvSpPr>
          <p:cNvPr id="8" name="Rectangle 7"/>
          <p:cNvSpPr/>
          <p:nvPr/>
        </p:nvSpPr>
        <p:spPr>
          <a:xfrm>
            <a:off x="3454400" y="1869380"/>
            <a:ext cx="2641600" cy="50800"/>
          </a:xfrm>
          <a:prstGeom prst="rect">
            <a:avLst/>
          </a:prstGeom>
          <a:solidFill>
            <a:srgbClr val="333333"/>
          </a:solidFill>
          <a:ln>
            <a:noFill/>
          </a:ln>
          <a:effectLst/>
        </p:spPr>
        <p:txBody>
          <a:bodyPr rtlCol="0" anchor="ctr"/>
          <a:lstStyle/>
          <a:p>
            <a:pPr algn="ctr"/>
          </a:p>
        </p:txBody>
      </p:sp>
      <p:sp>
        <p:nvSpPr>
          <p:cNvPr id="9" name="Rectangle 8"/>
          <p:cNvSpPr/>
          <p:nvPr/>
        </p:nvSpPr>
        <p:spPr>
          <a:xfrm>
            <a:off x="6096000" y="1869380"/>
            <a:ext cx="2641600" cy="2078235"/>
          </a:xfrm>
          <a:prstGeom prst="rect">
            <a:avLst/>
          </a:prstGeom>
          <a:solidFill>
            <a:srgbClr val="FFFFFF"/>
          </a:solidFill>
          <a:ln>
            <a:noFill/>
          </a:ln>
          <a:effectLst/>
        </p:spPr>
        <p:txBody>
          <a:bodyPr rtlCol="0" anchor="ctr"/>
          <a:lstStyle/>
          <a:p/>
        </p:txBody>
      </p:sp>
      <p:sp>
        <p:nvSpPr>
          <p:cNvPr id="10" name="Rectangle 9"/>
          <p:cNvSpPr/>
          <p:nvPr/>
        </p:nvSpPr>
        <p:spPr>
          <a:xfrm>
            <a:off x="6096000" y="1869380"/>
            <a:ext cx="2641600" cy="50800"/>
          </a:xfrm>
          <a:prstGeom prst="rect">
            <a:avLst/>
          </a:prstGeom>
          <a:solidFill>
            <a:srgbClr val="333333"/>
          </a:solidFill>
          <a:ln>
            <a:noFill/>
          </a:ln>
          <a:effectLst/>
        </p:spPr>
        <p:txBody>
          <a:bodyPr rtlCol="0" anchor="ctr"/>
          <a:lstStyle/>
          <a:p>
            <a:pPr algn="ctr"/>
          </a:p>
        </p:txBody>
      </p:sp>
      <p:sp>
        <p:nvSpPr>
          <p:cNvPr id="11" name="Rectangle 10"/>
          <p:cNvSpPr/>
          <p:nvPr/>
        </p:nvSpPr>
        <p:spPr>
          <a:xfrm>
            <a:off x="8737600" y="1869380"/>
            <a:ext cx="2641600" cy="2078235"/>
          </a:xfrm>
          <a:prstGeom prst="rect">
            <a:avLst/>
          </a:prstGeom>
          <a:solidFill>
            <a:srgbClr val="DEDEDE"/>
          </a:solidFill>
          <a:ln>
            <a:noFill/>
          </a:ln>
          <a:effectLst/>
        </p:spPr>
        <p:txBody>
          <a:bodyPr rtlCol="0" anchor="ctr"/>
          <a:lstStyle/>
          <a:p/>
        </p:txBody>
      </p:sp>
      <p:sp>
        <p:nvSpPr>
          <p:cNvPr id="12" name="Rectangle 11"/>
          <p:cNvSpPr/>
          <p:nvPr/>
        </p:nvSpPr>
        <p:spPr>
          <a:xfrm>
            <a:off x="8737600" y="1869380"/>
            <a:ext cx="2641600" cy="50800"/>
          </a:xfrm>
          <a:prstGeom prst="rect">
            <a:avLst/>
          </a:prstGeom>
          <a:solidFill>
            <a:srgbClr val="333333"/>
          </a:solidFill>
          <a:ln>
            <a:noFill/>
          </a:ln>
          <a:effectLst/>
        </p:spPr>
        <p:txBody>
          <a:bodyPr rtlCol="0" anchor="ctr"/>
          <a:lstStyle/>
          <a:p>
            <a:pPr algn="ctr"/>
          </a:p>
        </p:txBody>
      </p:sp>
      <p:sp>
        <p:nvSpPr>
          <p:cNvPr id="13" name="Rounded Rectangle 12"/>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14" name="Rounded Rectangle 13"/>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15" name="TextBox 14"/>
          <p:cNvSpPr txBox="1"/>
          <p:nvPr/>
        </p:nvSpPr>
        <p:spPr>
          <a:xfrm>
            <a:off x="927100" y="850900"/>
            <a:ext cx="1736661" cy="182879"/>
          </a:xfrm>
          <a:prstGeom prst="rect">
            <a:avLst/>
          </a:prstGeom>
          <a:noFill/>
        </p:spPr>
        <p:txBody>
          <a:bodyPr wrap="square" lIns="0" rIns="0" tIns="0" bIns="0" anchor="t">
            <a:spAutoFit/>
          </a:bodyPr>
          <a:lstStyle/>
          <a:p>
            <a:pPr algn="l"/>
            <a:r>
              <a:rPr sz="1200" b="1" i="0" spc="150">
                <a:solidFill>
                  <a:srgbClr val="111111"/>
                </a:solidFill>
                <a:latin typeface="Arial"/>
              </a:rPr>
              <a:t>SECTION 07 | 0:45</a:t>
            </a:r>
          </a:p>
        </p:txBody>
      </p:sp>
      <p:sp>
        <p:nvSpPr>
          <p:cNvPr id="16" name="TextBox 15"/>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Project timeline</a:t>
            </a:r>
          </a:p>
        </p:txBody>
      </p:sp>
      <p:sp>
        <p:nvSpPr>
          <p:cNvPr id="17" name="TextBox 16"/>
          <p:cNvSpPr txBox="1"/>
          <p:nvPr/>
        </p:nvSpPr>
        <p:spPr>
          <a:xfrm>
            <a:off x="1016000" y="2123380"/>
            <a:ext cx="2350008" cy="426720"/>
          </a:xfrm>
          <a:prstGeom prst="rect">
            <a:avLst/>
          </a:prstGeom>
          <a:noFill/>
        </p:spPr>
        <p:txBody>
          <a:bodyPr wrap="square" lIns="0" rIns="0" tIns="0" bIns="0" anchor="t">
            <a:spAutoFit/>
          </a:bodyPr>
          <a:lstStyle/>
          <a:p>
            <a:pPr algn="l"/>
            <a:r>
              <a:rPr sz="2800" b="1" i="0">
                <a:solidFill>
                  <a:srgbClr val="333333"/>
                </a:solidFill>
                <a:latin typeface="Arial"/>
              </a:rPr>
              <a:t>1</a:t>
            </a:r>
          </a:p>
        </p:txBody>
      </p:sp>
      <p:sp>
        <p:nvSpPr>
          <p:cNvPr id="18" name="TextBox 17"/>
          <p:cNvSpPr txBox="1"/>
          <p:nvPr/>
        </p:nvSpPr>
        <p:spPr>
          <a:xfrm>
            <a:off x="1016000" y="2637730"/>
            <a:ext cx="2350008" cy="243840"/>
          </a:xfrm>
          <a:prstGeom prst="rect">
            <a:avLst/>
          </a:prstGeom>
          <a:noFill/>
        </p:spPr>
        <p:txBody>
          <a:bodyPr wrap="square" lIns="0" rIns="0" tIns="0" bIns="0" anchor="t">
            <a:spAutoFit/>
          </a:bodyPr>
          <a:lstStyle/>
          <a:p>
            <a:pPr algn="l"/>
            <a:r>
              <a:rPr sz="1600" b="1" i="0">
                <a:solidFill>
                  <a:srgbClr val="111111"/>
                </a:solidFill>
                <a:latin typeface="Arial"/>
              </a:rPr>
              <a:t>Acquisition</a:t>
            </a:r>
          </a:p>
        </p:txBody>
      </p:sp>
      <p:sp>
        <p:nvSpPr>
          <p:cNvPr id="19" name="TextBox 18"/>
          <p:cNvSpPr txBox="1"/>
          <p:nvPr/>
        </p:nvSpPr>
        <p:spPr>
          <a:xfrm>
            <a:off x="1016000" y="2974280"/>
            <a:ext cx="2350008" cy="445690"/>
          </a:xfrm>
          <a:prstGeom prst="rect">
            <a:avLst/>
          </a:prstGeom>
          <a:noFill/>
        </p:spPr>
        <p:txBody>
          <a:bodyPr wrap="square" lIns="0" rIns="0" tIns="0" bIns="0" anchor="t">
            <a:spAutoFit/>
          </a:bodyPr>
          <a:lstStyle/>
          <a:p>
            <a:pPr algn="l">
              <a:lnSpc>
                <a:spcPct val="117000"/>
              </a:lnSpc>
            </a:pPr>
            <a:r>
              <a:rPr sz="1300" b="0" i="1">
                <a:solidFill>
                  <a:srgbClr val="8C8C8C"/>
                </a:solidFill>
                <a:latin typeface="Arial"/>
              </a:rPr>
              <a:t>[Month YYYY] to [Month YYYY]</a:t>
            </a:r>
          </a:p>
        </p:txBody>
      </p:sp>
      <p:sp>
        <p:nvSpPr>
          <p:cNvPr id="20" name="TextBox 19"/>
          <p:cNvSpPr txBox="1"/>
          <p:nvPr/>
        </p:nvSpPr>
        <p:spPr>
          <a:xfrm>
            <a:off x="1016000" y="3521571"/>
            <a:ext cx="2350008" cy="222845"/>
          </a:xfrm>
          <a:prstGeom prst="rect">
            <a:avLst/>
          </a:prstGeom>
          <a:noFill/>
        </p:spPr>
        <p:txBody>
          <a:bodyPr wrap="square" lIns="0" rIns="0" tIns="0" bIns="0" anchor="t">
            <a:spAutoFit/>
          </a:bodyPr>
          <a:lstStyle/>
          <a:p>
            <a:pPr algn="l">
              <a:lnSpc>
                <a:spcPct val="117000"/>
              </a:lnSpc>
            </a:pPr>
            <a:r>
              <a:rPr sz="1300" b="0" i="1">
                <a:solidFill>
                  <a:srgbClr val="8C8C8C"/>
                </a:solidFill>
                <a:latin typeface="Arial"/>
              </a:rPr>
              <a:t>[Key milestone]</a:t>
            </a:r>
          </a:p>
        </p:txBody>
      </p:sp>
      <p:sp>
        <p:nvSpPr>
          <p:cNvPr id="21" name="TextBox 20"/>
          <p:cNvSpPr txBox="1"/>
          <p:nvPr/>
        </p:nvSpPr>
        <p:spPr>
          <a:xfrm>
            <a:off x="3657600" y="2123380"/>
            <a:ext cx="2350008" cy="426720"/>
          </a:xfrm>
          <a:prstGeom prst="rect">
            <a:avLst/>
          </a:prstGeom>
          <a:noFill/>
        </p:spPr>
        <p:txBody>
          <a:bodyPr wrap="square" lIns="0" rIns="0" tIns="0" bIns="0" anchor="t">
            <a:spAutoFit/>
          </a:bodyPr>
          <a:lstStyle/>
          <a:p>
            <a:pPr algn="l"/>
            <a:r>
              <a:rPr sz="2800" b="1" i="0">
                <a:solidFill>
                  <a:srgbClr val="111111"/>
                </a:solidFill>
                <a:latin typeface="Arial"/>
              </a:rPr>
              <a:t>2</a:t>
            </a:r>
          </a:p>
        </p:txBody>
      </p:sp>
      <p:sp>
        <p:nvSpPr>
          <p:cNvPr id="22" name="TextBox 21"/>
          <p:cNvSpPr txBox="1"/>
          <p:nvPr/>
        </p:nvSpPr>
        <p:spPr>
          <a:xfrm>
            <a:off x="3657600" y="2637730"/>
            <a:ext cx="2350008" cy="243840"/>
          </a:xfrm>
          <a:prstGeom prst="rect">
            <a:avLst/>
          </a:prstGeom>
          <a:noFill/>
        </p:spPr>
        <p:txBody>
          <a:bodyPr wrap="square" lIns="0" rIns="0" tIns="0" bIns="0" anchor="t">
            <a:spAutoFit/>
          </a:bodyPr>
          <a:lstStyle/>
          <a:p>
            <a:pPr algn="l"/>
            <a:r>
              <a:rPr sz="1600" b="1" i="0">
                <a:solidFill>
                  <a:srgbClr val="111111"/>
                </a:solidFill>
                <a:latin typeface="Arial"/>
              </a:rPr>
              <a:t>Predevelopment</a:t>
            </a:r>
          </a:p>
        </p:txBody>
      </p:sp>
      <p:sp>
        <p:nvSpPr>
          <p:cNvPr id="23" name="TextBox 22"/>
          <p:cNvSpPr txBox="1"/>
          <p:nvPr/>
        </p:nvSpPr>
        <p:spPr>
          <a:xfrm>
            <a:off x="3657600" y="2974280"/>
            <a:ext cx="2350008" cy="222845"/>
          </a:xfrm>
          <a:prstGeom prst="rect">
            <a:avLst/>
          </a:prstGeom>
          <a:noFill/>
        </p:spPr>
        <p:txBody>
          <a:bodyPr wrap="square" lIns="0" rIns="0" tIns="0" bIns="0" anchor="t">
            <a:spAutoFit/>
          </a:bodyPr>
          <a:lstStyle/>
          <a:p>
            <a:pPr algn="l">
              <a:lnSpc>
                <a:spcPct val="117000"/>
              </a:lnSpc>
            </a:pPr>
            <a:r>
              <a:rPr sz="1300" b="0" i="1">
                <a:solidFill>
                  <a:srgbClr val="111111"/>
                </a:solidFill>
                <a:latin typeface="Arial"/>
              </a:rPr>
              <a:t>[Design, approvals, financing]</a:t>
            </a:r>
          </a:p>
        </p:txBody>
      </p:sp>
      <p:sp>
        <p:nvSpPr>
          <p:cNvPr id="24" name="TextBox 23"/>
          <p:cNvSpPr txBox="1"/>
          <p:nvPr/>
        </p:nvSpPr>
        <p:spPr>
          <a:xfrm>
            <a:off x="3657600" y="3298725"/>
            <a:ext cx="2350008" cy="222845"/>
          </a:xfrm>
          <a:prstGeom prst="rect">
            <a:avLst/>
          </a:prstGeom>
          <a:noFill/>
        </p:spPr>
        <p:txBody>
          <a:bodyPr wrap="square" lIns="0" rIns="0" tIns="0" bIns="0" anchor="t">
            <a:spAutoFit/>
          </a:bodyPr>
          <a:lstStyle/>
          <a:p>
            <a:pPr algn="l">
              <a:lnSpc>
                <a:spcPct val="117000"/>
              </a:lnSpc>
            </a:pPr>
            <a:r>
              <a:rPr sz="1300" b="0" i="1">
                <a:solidFill>
                  <a:srgbClr val="111111"/>
                </a:solidFill>
                <a:latin typeface="Arial"/>
              </a:rPr>
              <a:t>[Key milestone]</a:t>
            </a:r>
          </a:p>
        </p:txBody>
      </p:sp>
      <p:sp>
        <p:nvSpPr>
          <p:cNvPr id="25" name="TextBox 24"/>
          <p:cNvSpPr txBox="1"/>
          <p:nvPr/>
        </p:nvSpPr>
        <p:spPr>
          <a:xfrm>
            <a:off x="6299200" y="2123380"/>
            <a:ext cx="2350008" cy="426720"/>
          </a:xfrm>
          <a:prstGeom prst="rect">
            <a:avLst/>
          </a:prstGeom>
          <a:noFill/>
        </p:spPr>
        <p:txBody>
          <a:bodyPr wrap="square" lIns="0" rIns="0" tIns="0" bIns="0" anchor="t">
            <a:spAutoFit/>
          </a:bodyPr>
          <a:lstStyle/>
          <a:p>
            <a:pPr algn="l"/>
            <a:r>
              <a:rPr sz="2800" b="1" i="0">
                <a:solidFill>
                  <a:srgbClr val="333333"/>
                </a:solidFill>
                <a:latin typeface="Arial"/>
              </a:rPr>
              <a:t>3</a:t>
            </a:r>
          </a:p>
        </p:txBody>
      </p:sp>
      <p:sp>
        <p:nvSpPr>
          <p:cNvPr id="26" name="TextBox 25"/>
          <p:cNvSpPr txBox="1"/>
          <p:nvPr/>
        </p:nvSpPr>
        <p:spPr>
          <a:xfrm>
            <a:off x="6299200" y="2637730"/>
            <a:ext cx="2350008" cy="243840"/>
          </a:xfrm>
          <a:prstGeom prst="rect">
            <a:avLst/>
          </a:prstGeom>
          <a:noFill/>
        </p:spPr>
        <p:txBody>
          <a:bodyPr wrap="square" lIns="0" rIns="0" tIns="0" bIns="0" anchor="t">
            <a:spAutoFit/>
          </a:bodyPr>
          <a:lstStyle/>
          <a:p>
            <a:pPr algn="l"/>
            <a:r>
              <a:rPr sz="1600" b="1" i="0">
                <a:solidFill>
                  <a:srgbClr val="111111"/>
                </a:solidFill>
                <a:latin typeface="Arial"/>
              </a:rPr>
              <a:t>Construction</a:t>
            </a:r>
          </a:p>
        </p:txBody>
      </p:sp>
      <p:sp>
        <p:nvSpPr>
          <p:cNvPr id="27" name="TextBox 26"/>
          <p:cNvSpPr txBox="1"/>
          <p:nvPr/>
        </p:nvSpPr>
        <p:spPr>
          <a:xfrm>
            <a:off x="6299200" y="2974280"/>
            <a:ext cx="2350008" cy="445690"/>
          </a:xfrm>
          <a:prstGeom prst="rect">
            <a:avLst/>
          </a:prstGeom>
          <a:noFill/>
        </p:spPr>
        <p:txBody>
          <a:bodyPr wrap="square" lIns="0" rIns="0" tIns="0" bIns="0" anchor="t">
            <a:spAutoFit/>
          </a:bodyPr>
          <a:lstStyle/>
          <a:p>
            <a:pPr algn="l">
              <a:lnSpc>
                <a:spcPct val="117000"/>
              </a:lnSpc>
            </a:pPr>
            <a:r>
              <a:rPr sz="1300" b="0" i="1">
                <a:solidFill>
                  <a:srgbClr val="8C8C8C"/>
                </a:solidFill>
                <a:latin typeface="Arial"/>
              </a:rPr>
              <a:t>[Month YYYY] to [Month YYYY]</a:t>
            </a:r>
          </a:p>
        </p:txBody>
      </p:sp>
      <p:sp>
        <p:nvSpPr>
          <p:cNvPr id="28" name="TextBox 27"/>
          <p:cNvSpPr txBox="1"/>
          <p:nvPr/>
        </p:nvSpPr>
        <p:spPr>
          <a:xfrm>
            <a:off x="6299200" y="3521571"/>
            <a:ext cx="2350008" cy="222845"/>
          </a:xfrm>
          <a:prstGeom prst="rect">
            <a:avLst/>
          </a:prstGeom>
          <a:noFill/>
        </p:spPr>
        <p:txBody>
          <a:bodyPr wrap="square" lIns="0" rIns="0" tIns="0" bIns="0" anchor="t">
            <a:spAutoFit/>
          </a:bodyPr>
          <a:lstStyle/>
          <a:p>
            <a:pPr algn="l">
              <a:lnSpc>
                <a:spcPct val="117000"/>
              </a:lnSpc>
            </a:pPr>
            <a:r>
              <a:rPr sz="1300" b="0" i="1">
                <a:solidFill>
                  <a:srgbClr val="8C8C8C"/>
                </a:solidFill>
                <a:latin typeface="Arial"/>
              </a:rPr>
              <a:t>[Key milestone]</a:t>
            </a:r>
          </a:p>
        </p:txBody>
      </p:sp>
      <p:sp>
        <p:nvSpPr>
          <p:cNvPr id="29" name="TextBox 28"/>
          <p:cNvSpPr txBox="1"/>
          <p:nvPr/>
        </p:nvSpPr>
        <p:spPr>
          <a:xfrm>
            <a:off x="8940800" y="2123380"/>
            <a:ext cx="2350008" cy="426720"/>
          </a:xfrm>
          <a:prstGeom prst="rect">
            <a:avLst/>
          </a:prstGeom>
          <a:noFill/>
        </p:spPr>
        <p:txBody>
          <a:bodyPr wrap="square" lIns="0" rIns="0" tIns="0" bIns="0" anchor="t">
            <a:spAutoFit/>
          </a:bodyPr>
          <a:lstStyle/>
          <a:p>
            <a:pPr algn="l"/>
            <a:r>
              <a:rPr sz="2800" b="1" i="0">
                <a:solidFill>
                  <a:srgbClr val="111111"/>
                </a:solidFill>
                <a:latin typeface="Arial"/>
              </a:rPr>
              <a:t>4</a:t>
            </a:r>
          </a:p>
        </p:txBody>
      </p:sp>
      <p:sp>
        <p:nvSpPr>
          <p:cNvPr id="30" name="TextBox 29"/>
          <p:cNvSpPr txBox="1"/>
          <p:nvPr/>
        </p:nvSpPr>
        <p:spPr>
          <a:xfrm>
            <a:off x="8940800" y="2637730"/>
            <a:ext cx="2350008" cy="243840"/>
          </a:xfrm>
          <a:prstGeom prst="rect">
            <a:avLst/>
          </a:prstGeom>
          <a:noFill/>
        </p:spPr>
        <p:txBody>
          <a:bodyPr wrap="square" lIns="0" rIns="0" tIns="0" bIns="0" anchor="t">
            <a:spAutoFit/>
          </a:bodyPr>
          <a:lstStyle/>
          <a:p>
            <a:pPr algn="l"/>
            <a:r>
              <a:rPr sz="1600" b="1" i="0">
                <a:solidFill>
                  <a:srgbClr val="111111"/>
                </a:solidFill>
                <a:latin typeface="Arial"/>
              </a:rPr>
              <a:t>Sale or lease-up</a:t>
            </a:r>
          </a:p>
        </p:txBody>
      </p:sp>
      <p:sp>
        <p:nvSpPr>
          <p:cNvPr id="31" name="TextBox 30"/>
          <p:cNvSpPr txBox="1"/>
          <p:nvPr/>
        </p:nvSpPr>
        <p:spPr>
          <a:xfrm>
            <a:off x="8940800" y="2974280"/>
            <a:ext cx="2350008" cy="445690"/>
          </a:xfrm>
          <a:prstGeom prst="rect">
            <a:avLst/>
          </a:prstGeom>
          <a:noFill/>
        </p:spPr>
        <p:txBody>
          <a:bodyPr wrap="square" lIns="0" rIns="0" tIns="0" bIns="0" anchor="t">
            <a:spAutoFit/>
          </a:bodyPr>
          <a:lstStyle/>
          <a:p>
            <a:pPr algn="l">
              <a:lnSpc>
                <a:spcPct val="117000"/>
              </a:lnSpc>
            </a:pPr>
            <a:r>
              <a:rPr sz="1300" b="0" i="1">
                <a:solidFill>
                  <a:srgbClr val="111111"/>
                </a:solidFill>
                <a:latin typeface="Arial"/>
              </a:rPr>
              <a:t>[Month YYYY] to [Month YYYY]</a:t>
            </a:r>
          </a:p>
        </p:txBody>
      </p:sp>
      <p:sp>
        <p:nvSpPr>
          <p:cNvPr id="32" name="TextBox 31"/>
          <p:cNvSpPr txBox="1"/>
          <p:nvPr/>
        </p:nvSpPr>
        <p:spPr>
          <a:xfrm>
            <a:off x="8940800" y="3521571"/>
            <a:ext cx="2350008" cy="222845"/>
          </a:xfrm>
          <a:prstGeom prst="rect">
            <a:avLst/>
          </a:prstGeom>
          <a:noFill/>
        </p:spPr>
        <p:txBody>
          <a:bodyPr wrap="square" lIns="0" rIns="0" tIns="0" bIns="0" anchor="t">
            <a:spAutoFit/>
          </a:bodyPr>
          <a:lstStyle/>
          <a:p>
            <a:pPr algn="l">
              <a:lnSpc>
                <a:spcPct val="117000"/>
              </a:lnSpc>
            </a:pPr>
            <a:r>
              <a:rPr sz="1300" b="0" i="1">
                <a:solidFill>
                  <a:srgbClr val="111111"/>
                </a:solidFill>
                <a:latin typeface="Arial"/>
              </a:rPr>
              <a:t>[Key milestone]</a:t>
            </a:r>
          </a:p>
        </p:txBody>
      </p:sp>
      <p:sp>
        <p:nvSpPr>
          <p:cNvPr id="33" name="TextBox 32"/>
          <p:cNvSpPr txBox="1"/>
          <p:nvPr/>
        </p:nvSpPr>
        <p:spPr>
          <a:xfrm>
            <a:off x="812800" y="4201616"/>
            <a:ext cx="11014456" cy="248840"/>
          </a:xfrm>
          <a:prstGeom prst="rect">
            <a:avLst/>
          </a:prstGeom>
          <a:noFill/>
        </p:spPr>
        <p:txBody>
          <a:bodyPr wrap="square" lIns="0" rIns="0" tIns="0" bIns="0" anchor="t">
            <a:spAutoFit/>
          </a:bodyPr>
          <a:lstStyle/>
          <a:p>
            <a:pPr algn="l">
              <a:lnSpc>
                <a:spcPct val="122000"/>
              </a:lnSpc>
            </a:pPr>
            <a:r>
              <a:rPr sz="1400" b="1" i="0">
                <a:solidFill>
                  <a:srgbClr val="111111"/>
                </a:solidFill>
                <a:latin typeface="Arial"/>
              </a:rPr>
              <a:t>Total time from acquisition to sale or stabilization:</a:t>
            </a:r>
            <a:r>
              <a:rPr sz="1400" b="0" i="0">
                <a:solidFill>
                  <a:srgbClr val="111111"/>
                </a:solidFill>
                <a:latin typeface="Arial"/>
              </a:rPr>
              <a:t> </a:t>
            </a:r>
            <a:r>
              <a:rPr sz="1400" b="0" i="1">
                <a:solidFill>
                  <a:srgbClr val="8C8C8C"/>
                </a:solidFill>
                <a:latin typeface="Arial"/>
              </a:rPr>
              <a:t>[# months]</a:t>
            </a:r>
          </a:p>
        </p:txBody>
      </p:sp>
      <p:sp>
        <p:nvSpPr>
          <p:cNvPr id="34" name="TextBox 33"/>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35" name="TextBox 34"/>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a:t>
            </a:r>
          </a:p>
        </p:txBody>
      </p:sp>
      <p:sp>
        <p:nvSpPr>
          <p:cNvPr id="36" name="TextBox 35"/>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08</a:t>
            </a:r>
          </a:p>
        </p:txBody>
      </p:sp>
    </p:spTree>
  </p:cSld>
  <p:clrMapOvr>
    <a:masterClrMapping/>
  </p:clrMapOvr>
</p:sld>
</file>

<file path=ppt/slides/slide9.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74043" cy="254000"/>
          </a:xfrm>
          <a:prstGeom prst="roundRect">
            <a:avLst>
              <a:gd name="adj" fmla="val 10000"/>
            </a:avLst>
          </a:prstGeom>
          <a:solidFill>
            <a:srgbClr val="DEDEDE"/>
          </a:solidFill>
          <a:ln>
            <a:noFill/>
          </a:ln>
          <a:effectLst/>
        </p:spPr>
        <p:txBody>
          <a:bodyPr rtlCol="0" anchor="ctr"/>
          <a:lstStyle/>
          <a:p/>
        </p:txBody>
      </p:sp>
      <p:sp>
        <p:nvSpPr>
          <p:cNvPr id="5" name="Rectangle 4"/>
          <p:cNvSpPr/>
          <p:nvPr/>
        </p:nvSpPr>
        <p:spPr>
          <a:xfrm>
            <a:off x="812800" y="1869380"/>
            <a:ext cx="4445000" cy="393700"/>
          </a:xfrm>
          <a:prstGeom prst="rect">
            <a:avLst/>
          </a:prstGeom>
          <a:solidFill>
            <a:srgbClr val="333333"/>
          </a:solidFill>
          <a:ln>
            <a:noFill/>
          </a:ln>
          <a:effectLst/>
        </p:spPr>
        <p:txBody>
          <a:bodyPr rtlCol="0" anchor="ctr"/>
          <a:lstStyle/>
          <a:p/>
        </p:txBody>
      </p:sp>
      <p:sp>
        <p:nvSpPr>
          <p:cNvPr id="6" name="Rectangle 5"/>
          <p:cNvSpPr/>
          <p:nvPr/>
        </p:nvSpPr>
        <p:spPr>
          <a:xfrm>
            <a:off x="812800" y="2224980"/>
            <a:ext cx="4445000" cy="38100"/>
          </a:xfrm>
          <a:prstGeom prst="rect">
            <a:avLst/>
          </a:prstGeom>
          <a:solidFill>
            <a:srgbClr val="DEDEDE"/>
          </a:solidFill>
          <a:ln>
            <a:noFill/>
          </a:ln>
          <a:effectLst/>
        </p:spPr>
        <p:txBody>
          <a:bodyPr rtlCol="0" anchor="ctr"/>
          <a:lstStyle/>
          <a:p>
            <a:pPr algn="ctr"/>
          </a:p>
        </p:txBody>
      </p:sp>
      <p:sp>
        <p:nvSpPr>
          <p:cNvPr id="7" name="Rectangle 6"/>
          <p:cNvSpPr/>
          <p:nvPr/>
        </p:nvSpPr>
        <p:spPr>
          <a:xfrm>
            <a:off x="5257800" y="1869380"/>
            <a:ext cx="2286000" cy="393700"/>
          </a:xfrm>
          <a:prstGeom prst="rect">
            <a:avLst/>
          </a:prstGeom>
          <a:solidFill>
            <a:srgbClr val="333333"/>
          </a:solidFill>
          <a:ln>
            <a:noFill/>
          </a:ln>
          <a:effectLst/>
        </p:spPr>
        <p:txBody>
          <a:bodyPr rtlCol="0" anchor="ctr"/>
          <a:lstStyle/>
          <a:p/>
        </p:txBody>
      </p:sp>
      <p:sp>
        <p:nvSpPr>
          <p:cNvPr id="8" name="Rectangle 7"/>
          <p:cNvSpPr/>
          <p:nvPr/>
        </p:nvSpPr>
        <p:spPr>
          <a:xfrm>
            <a:off x="5257800" y="2224980"/>
            <a:ext cx="2286000" cy="38100"/>
          </a:xfrm>
          <a:prstGeom prst="rect">
            <a:avLst/>
          </a:prstGeom>
          <a:solidFill>
            <a:srgbClr val="DEDEDE"/>
          </a:solidFill>
          <a:ln>
            <a:noFill/>
          </a:ln>
          <a:effectLst/>
        </p:spPr>
        <p:txBody>
          <a:bodyPr rtlCol="0" anchor="ctr"/>
          <a:lstStyle/>
          <a:p>
            <a:pPr algn="ctr"/>
          </a:p>
        </p:txBody>
      </p:sp>
      <p:sp>
        <p:nvSpPr>
          <p:cNvPr id="9" name="Rectangle 8"/>
          <p:cNvSpPr/>
          <p:nvPr/>
        </p:nvSpPr>
        <p:spPr>
          <a:xfrm>
            <a:off x="812800" y="2263080"/>
            <a:ext cx="4445000" cy="371475"/>
          </a:xfrm>
          <a:prstGeom prst="rect">
            <a:avLst/>
          </a:prstGeom>
          <a:solidFill>
            <a:srgbClr val="FFFFFF"/>
          </a:solidFill>
          <a:ln>
            <a:noFill/>
          </a:ln>
          <a:effectLst/>
        </p:spPr>
        <p:txBody>
          <a:bodyPr rtlCol="0" anchor="ctr"/>
          <a:lstStyle/>
          <a:p/>
        </p:txBody>
      </p:sp>
      <p:sp>
        <p:nvSpPr>
          <p:cNvPr id="10" name="Rectangle 9"/>
          <p:cNvSpPr/>
          <p:nvPr/>
        </p:nvSpPr>
        <p:spPr>
          <a:xfrm>
            <a:off x="812800" y="2628205"/>
            <a:ext cx="4445000" cy="6350"/>
          </a:xfrm>
          <a:prstGeom prst="rect">
            <a:avLst/>
          </a:prstGeom>
          <a:solidFill>
            <a:srgbClr val="D0D0D0"/>
          </a:solidFill>
          <a:ln>
            <a:noFill/>
          </a:ln>
          <a:effectLst/>
        </p:spPr>
        <p:txBody>
          <a:bodyPr rtlCol="0" anchor="ctr"/>
          <a:lstStyle/>
          <a:p>
            <a:pPr algn="ctr"/>
          </a:p>
        </p:txBody>
      </p:sp>
      <p:sp>
        <p:nvSpPr>
          <p:cNvPr id="11" name="Rectangle 10"/>
          <p:cNvSpPr/>
          <p:nvPr/>
        </p:nvSpPr>
        <p:spPr>
          <a:xfrm>
            <a:off x="5257800" y="2263080"/>
            <a:ext cx="2286000" cy="371475"/>
          </a:xfrm>
          <a:prstGeom prst="rect">
            <a:avLst/>
          </a:prstGeom>
          <a:solidFill>
            <a:srgbClr val="FFFFFF"/>
          </a:solidFill>
          <a:ln>
            <a:noFill/>
          </a:ln>
          <a:effectLst/>
        </p:spPr>
        <p:txBody>
          <a:bodyPr rtlCol="0" anchor="ctr"/>
          <a:lstStyle/>
          <a:p/>
        </p:txBody>
      </p:sp>
      <p:sp>
        <p:nvSpPr>
          <p:cNvPr id="12" name="Rectangle 11"/>
          <p:cNvSpPr/>
          <p:nvPr/>
        </p:nvSpPr>
        <p:spPr>
          <a:xfrm>
            <a:off x="5257800" y="2628205"/>
            <a:ext cx="2286000" cy="6350"/>
          </a:xfrm>
          <a:prstGeom prst="rect">
            <a:avLst/>
          </a:prstGeom>
          <a:solidFill>
            <a:srgbClr val="D0D0D0"/>
          </a:solidFill>
          <a:ln>
            <a:noFill/>
          </a:ln>
          <a:effectLst/>
        </p:spPr>
        <p:txBody>
          <a:bodyPr rtlCol="0" anchor="ctr"/>
          <a:lstStyle/>
          <a:p>
            <a:pPr algn="ctr"/>
          </a:p>
        </p:txBody>
      </p:sp>
      <p:sp>
        <p:nvSpPr>
          <p:cNvPr id="13" name="Rectangle 12"/>
          <p:cNvSpPr/>
          <p:nvPr/>
        </p:nvSpPr>
        <p:spPr>
          <a:xfrm>
            <a:off x="812800" y="2634555"/>
            <a:ext cx="4445000" cy="355600"/>
          </a:xfrm>
          <a:prstGeom prst="rect">
            <a:avLst/>
          </a:prstGeom>
          <a:solidFill>
            <a:srgbClr val="EBEBEB"/>
          </a:solidFill>
          <a:ln>
            <a:noFill/>
          </a:ln>
          <a:effectLst/>
        </p:spPr>
        <p:txBody>
          <a:bodyPr rtlCol="0" anchor="ctr"/>
          <a:lstStyle/>
          <a:p/>
        </p:txBody>
      </p:sp>
      <p:sp>
        <p:nvSpPr>
          <p:cNvPr id="14" name="Rectangle 13"/>
          <p:cNvSpPr/>
          <p:nvPr/>
        </p:nvSpPr>
        <p:spPr>
          <a:xfrm>
            <a:off x="812800" y="2983805"/>
            <a:ext cx="4445000" cy="6350"/>
          </a:xfrm>
          <a:prstGeom prst="rect">
            <a:avLst/>
          </a:prstGeom>
          <a:solidFill>
            <a:srgbClr val="D0D0D0"/>
          </a:solidFill>
          <a:ln>
            <a:noFill/>
          </a:ln>
          <a:effectLst/>
        </p:spPr>
        <p:txBody>
          <a:bodyPr rtlCol="0" anchor="ctr"/>
          <a:lstStyle/>
          <a:p>
            <a:pPr algn="ctr"/>
          </a:p>
        </p:txBody>
      </p:sp>
      <p:sp>
        <p:nvSpPr>
          <p:cNvPr id="15" name="Rectangle 14"/>
          <p:cNvSpPr/>
          <p:nvPr/>
        </p:nvSpPr>
        <p:spPr>
          <a:xfrm>
            <a:off x="5257800" y="2634555"/>
            <a:ext cx="2286000" cy="355600"/>
          </a:xfrm>
          <a:prstGeom prst="rect">
            <a:avLst/>
          </a:prstGeom>
          <a:solidFill>
            <a:srgbClr val="EBEBEB"/>
          </a:solidFill>
          <a:ln>
            <a:noFill/>
          </a:ln>
          <a:effectLst/>
        </p:spPr>
        <p:txBody>
          <a:bodyPr rtlCol="0" anchor="ctr"/>
          <a:lstStyle/>
          <a:p/>
        </p:txBody>
      </p:sp>
      <p:sp>
        <p:nvSpPr>
          <p:cNvPr id="16" name="Rectangle 15"/>
          <p:cNvSpPr/>
          <p:nvPr/>
        </p:nvSpPr>
        <p:spPr>
          <a:xfrm>
            <a:off x="5257800" y="2983805"/>
            <a:ext cx="2286000" cy="6350"/>
          </a:xfrm>
          <a:prstGeom prst="rect">
            <a:avLst/>
          </a:prstGeom>
          <a:solidFill>
            <a:srgbClr val="D0D0D0"/>
          </a:solidFill>
          <a:ln>
            <a:noFill/>
          </a:ln>
          <a:effectLst/>
        </p:spPr>
        <p:txBody>
          <a:bodyPr rtlCol="0" anchor="ctr"/>
          <a:lstStyle/>
          <a:p>
            <a:pPr algn="ctr"/>
          </a:p>
        </p:txBody>
      </p:sp>
      <p:sp>
        <p:nvSpPr>
          <p:cNvPr id="17" name="Rectangle 16"/>
          <p:cNvSpPr/>
          <p:nvPr/>
        </p:nvSpPr>
        <p:spPr>
          <a:xfrm>
            <a:off x="812800" y="2990155"/>
            <a:ext cx="4445000" cy="355600"/>
          </a:xfrm>
          <a:prstGeom prst="rect">
            <a:avLst/>
          </a:prstGeom>
          <a:solidFill>
            <a:srgbClr val="FFFFFF"/>
          </a:solidFill>
          <a:ln>
            <a:noFill/>
          </a:ln>
          <a:effectLst/>
        </p:spPr>
        <p:txBody>
          <a:bodyPr rtlCol="0" anchor="ctr"/>
          <a:lstStyle/>
          <a:p/>
        </p:txBody>
      </p:sp>
      <p:sp>
        <p:nvSpPr>
          <p:cNvPr id="18" name="Rectangle 17"/>
          <p:cNvSpPr/>
          <p:nvPr/>
        </p:nvSpPr>
        <p:spPr>
          <a:xfrm>
            <a:off x="812800" y="3339405"/>
            <a:ext cx="4445000" cy="6350"/>
          </a:xfrm>
          <a:prstGeom prst="rect">
            <a:avLst/>
          </a:prstGeom>
          <a:solidFill>
            <a:srgbClr val="D0D0D0"/>
          </a:solidFill>
          <a:ln>
            <a:noFill/>
          </a:ln>
          <a:effectLst/>
        </p:spPr>
        <p:txBody>
          <a:bodyPr rtlCol="0" anchor="ctr"/>
          <a:lstStyle/>
          <a:p>
            <a:pPr algn="ctr"/>
          </a:p>
        </p:txBody>
      </p:sp>
      <p:sp>
        <p:nvSpPr>
          <p:cNvPr id="19" name="Rectangle 18"/>
          <p:cNvSpPr/>
          <p:nvPr/>
        </p:nvSpPr>
        <p:spPr>
          <a:xfrm>
            <a:off x="5257800" y="2990155"/>
            <a:ext cx="2286000" cy="355600"/>
          </a:xfrm>
          <a:prstGeom prst="rect">
            <a:avLst/>
          </a:prstGeom>
          <a:solidFill>
            <a:srgbClr val="FFFFFF"/>
          </a:solidFill>
          <a:ln>
            <a:noFill/>
          </a:ln>
          <a:effectLst/>
        </p:spPr>
        <p:txBody>
          <a:bodyPr rtlCol="0" anchor="ctr"/>
          <a:lstStyle/>
          <a:p/>
        </p:txBody>
      </p:sp>
      <p:sp>
        <p:nvSpPr>
          <p:cNvPr id="20" name="Rectangle 19"/>
          <p:cNvSpPr/>
          <p:nvPr/>
        </p:nvSpPr>
        <p:spPr>
          <a:xfrm>
            <a:off x="5257800" y="3339405"/>
            <a:ext cx="2286000" cy="6350"/>
          </a:xfrm>
          <a:prstGeom prst="rect">
            <a:avLst/>
          </a:prstGeom>
          <a:solidFill>
            <a:srgbClr val="D0D0D0"/>
          </a:solidFill>
          <a:ln>
            <a:noFill/>
          </a:ln>
          <a:effectLst/>
        </p:spPr>
        <p:txBody>
          <a:bodyPr rtlCol="0" anchor="ctr"/>
          <a:lstStyle/>
          <a:p>
            <a:pPr algn="ctr"/>
          </a:p>
        </p:txBody>
      </p:sp>
      <p:sp>
        <p:nvSpPr>
          <p:cNvPr id="21" name="Rectangle 20"/>
          <p:cNvSpPr/>
          <p:nvPr/>
        </p:nvSpPr>
        <p:spPr>
          <a:xfrm>
            <a:off x="812800" y="3345755"/>
            <a:ext cx="4445000" cy="355600"/>
          </a:xfrm>
          <a:prstGeom prst="rect">
            <a:avLst/>
          </a:prstGeom>
          <a:solidFill>
            <a:srgbClr val="EBEBEB"/>
          </a:solidFill>
          <a:ln>
            <a:noFill/>
          </a:ln>
          <a:effectLst/>
        </p:spPr>
        <p:txBody>
          <a:bodyPr rtlCol="0" anchor="ctr"/>
          <a:lstStyle/>
          <a:p/>
        </p:txBody>
      </p:sp>
      <p:sp>
        <p:nvSpPr>
          <p:cNvPr id="22" name="Rectangle 21"/>
          <p:cNvSpPr/>
          <p:nvPr/>
        </p:nvSpPr>
        <p:spPr>
          <a:xfrm>
            <a:off x="812800" y="3695005"/>
            <a:ext cx="4445000" cy="6350"/>
          </a:xfrm>
          <a:prstGeom prst="rect">
            <a:avLst/>
          </a:prstGeom>
          <a:solidFill>
            <a:srgbClr val="D0D0D0"/>
          </a:solidFill>
          <a:ln>
            <a:noFill/>
          </a:ln>
          <a:effectLst/>
        </p:spPr>
        <p:txBody>
          <a:bodyPr rtlCol="0" anchor="ctr"/>
          <a:lstStyle/>
          <a:p>
            <a:pPr algn="ctr"/>
          </a:p>
        </p:txBody>
      </p:sp>
      <p:sp>
        <p:nvSpPr>
          <p:cNvPr id="23" name="Rectangle 22"/>
          <p:cNvSpPr/>
          <p:nvPr/>
        </p:nvSpPr>
        <p:spPr>
          <a:xfrm>
            <a:off x="5257800" y="3345755"/>
            <a:ext cx="2286000" cy="355600"/>
          </a:xfrm>
          <a:prstGeom prst="rect">
            <a:avLst/>
          </a:prstGeom>
          <a:solidFill>
            <a:srgbClr val="EBEBEB"/>
          </a:solidFill>
          <a:ln>
            <a:noFill/>
          </a:ln>
          <a:effectLst/>
        </p:spPr>
        <p:txBody>
          <a:bodyPr rtlCol="0" anchor="ctr"/>
          <a:lstStyle/>
          <a:p/>
        </p:txBody>
      </p:sp>
      <p:sp>
        <p:nvSpPr>
          <p:cNvPr id="24" name="Rectangle 23"/>
          <p:cNvSpPr/>
          <p:nvPr/>
        </p:nvSpPr>
        <p:spPr>
          <a:xfrm>
            <a:off x="5257800" y="3695005"/>
            <a:ext cx="2286000" cy="6350"/>
          </a:xfrm>
          <a:prstGeom prst="rect">
            <a:avLst/>
          </a:prstGeom>
          <a:solidFill>
            <a:srgbClr val="D0D0D0"/>
          </a:solidFill>
          <a:ln>
            <a:noFill/>
          </a:ln>
          <a:effectLst/>
        </p:spPr>
        <p:txBody>
          <a:bodyPr rtlCol="0" anchor="ctr"/>
          <a:lstStyle/>
          <a:p>
            <a:pPr algn="ctr"/>
          </a:p>
        </p:txBody>
      </p:sp>
      <p:sp>
        <p:nvSpPr>
          <p:cNvPr id="25" name="Rectangle 24"/>
          <p:cNvSpPr/>
          <p:nvPr/>
        </p:nvSpPr>
        <p:spPr>
          <a:xfrm>
            <a:off x="812800" y="3701355"/>
            <a:ext cx="4445000" cy="355600"/>
          </a:xfrm>
          <a:prstGeom prst="rect">
            <a:avLst/>
          </a:prstGeom>
          <a:solidFill>
            <a:srgbClr val="FFFFFF"/>
          </a:solidFill>
          <a:ln>
            <a:noFill/>
          </a:ln>
          <a:effectLst/>
        </p:spPr>
        <p:txBody>
          <a:bodyPr rtlCol="0" anchor="ctr"/>
          <a:lstStyle/>
          <a:p/>
        </p:txBody>
      </p:sp>
      <p:sp>
        <p:nvSpPr>
          <p:cNvPr id="26" name="Rectangle 25"/>
          <p:cNvSpPr/>
          <p:nvPr/>
        </p:nvSpPr>
        <p:spPr>
          <a:xfrm>
            <a:off x="812800" y="4050605"/>
            <a:ext cx="4445000" cy="6350"/>
          </a:xfrm>
          <a:prstGeom prst="rect">
            <a:avLst/>
          </a:prstGeom>
          <a:solidFill>
            <a:srgbClr val="D0D0D0"/>
          </a:solidFill>
          <a:ln>
            <a:noFill/>
          </a:ln>
          <a:effectLst/>
        </p:spPr>
        <p:txBody>
          <a:bodyPr rtlCol="0" anchor="ctr"/>
          <a:lstStyle/>
          <a:p>
            <a:pPr algn="ctr"/>
          </a:p>
        </p:txBody>
      </p:sp>
      <p:sp>
        <p:nvSpPr>
          <p:cNvPr id="27" name="Rectangle 26"/>
          <p:cNvSpPr/>
          <p:nvPr/>
        </p:nvSpPr>
        <p:spPr>
          <a:xfrm>
            <a:off x="5257800" y="3701355"/>
            <a:ext cx="2286000" cy="355600"/>
          </a:xfrm>
          <a:prstGeom prst="rect">
            <a:avLst/>
          </a:prstGeom>
          <a:solidFill>
            <a:srgbClr val="FFFFFF"/>
          </a:solidFill>
          <a:ln>
            <a:noFill/>
          </a:ln>
          <a:effectLst/>
        </p:spPr>
        <p:txBody>
          <a:bodyPr rtlCol="0" anchor="ctr"/>
          <a:lstStyle/>
          <a:p/>
        </p:txBody>
      </p:sp>
      <p:sp>
        <p:nvSpPr>
          <p:cNvPr id="28" name="Rectangle 27"/>
          <p:cNvSpPr/>
          <p:nvPr/>
        </p:nvSpPr>
        <p:spPr>
          <a:xfrm>
            <a:off x="5257800" y="4050605"/>
            <a:ext cx="2286000" cy="6350"/>
          </a:xfrm>
          <a:prstGeom prst="rect">
            <a:avLst/>
          </a:prstGeom>
          <a:solidFill>
            <a:srgbClr val="D0D0D0"/>
          </a:solidFill>
          <a:ln>
            <a:noFill/>
          </a:ln>
          <a:effectLst/>
        </p:spPr>
        <p:txBody>
          <a:bodyPr rtlCol="0" anchor="ctr"/>
          <a:lstStyle/>
          <a:p>
            <a:pPr algn="ctr"/>
          </a:p>
        </p:txBody>
      </p:sp>
      <p:sp>
        <p:nvSpPr>
          <p:cNvPr id="29" name="Rectangle 28"/>
          <p:cNvSpPr/>
          <p:nvPr/>
        </p:nvSpPr>
        <p:spPr>
          <a:xfrm>
            <a:off x="812800" y="4056955"/>
            <a:ext cx="4445000" cy="355600"/>
          </a:xfrm>
          <a:prstGeom prst="rect">
            <a:avLst/>
          </a:prstGeom>
          <a:solidFill>
            <a:srgbClr val="EBEBEB"/>
          </a:solidFill>
          <a:ln>
            <a:noFill/>
          </a:ln>
          <a:effectLst/>
        </p:spPr>
        <p:txBody>
          <a:bodyPr rtlCol="0" anchor="ctr"/>
          <a:lstStyle/>
          <a:p/>
        </p:txBody>
      </p:sp>
      <p:sp>
        <p:nvSpPr>
          <p:cNvPr id="30" name="Rectangle 29"/>
          <p:cNvSpPr/>
          <p:nvPr/>
        </p:nvSpPr>
        <p:spPr>
          <a:xfrm>
            <a:off x="812800" y="4406205"/>
            <a:ext cx="4445000" cy="6350"/>
          </a:xfrm>
          <a:prstGeom prst="rect">
            <a:avLst/>
          </a:prstGeom>
          <a:solidFill>
            <a:srgbClr val="D0D0D0"/>
          </a:solidFill>
          <a:ln>
            <a:noFill/>
          </a:ln>
          <a:effectLst/>
        </p:spPr>
        <p:txBody>
          <a:bodyPr rtlCol="0" anchor="ctr"/>
          <a:lstStyle/>
          <a:p>
            <a:pPr algn="ctr"/>
          </a:p>
        </p:txBody>
      </p:sp>
      <p:sp>
        <p:nvSpPr>
          <p:cNvPr id="31" name="Rectangle 30"/>
          <p:cNvSpPr/>
          <p:nvPr/>
        </p:nvSpPr>
        <p:spPr>
          <a:xfrm>
            <a:off x="5257800" y="4056955"/>
            <a:ext cx="2286000" cy="355600"/>
          </a:xfrm>
          <a:prstGeom prst="rect">
            <a:avLst/>
          </a:prstGeom>
          <a:solidFill>
            <a:srgbClr val="EBEBEB"/>
          </a:solidFill>
          <a:ln>
            <a:noFill/>
          </a:ln>
          <a:effectLst/>
        </p:spPr>
        <p:txBody>
          <a:bodyPr rtlCol="0" anchor="ctr"/>
          <a:lstStyle/>
          <a:p/>
        </p:txBody>
      </p:sp>
      <p:sp>
        <p:nvSpPr>
          <p:cNvPr id="32" name="Rectangle 31"/>
          <p:cNvSpPr/>
          <p:nvPr/>
        </p:nvSpPr>
        <p:spPr>
          <a:xfrm>
            <a:off x="5257800" y="4406205"/>
            <a:ext cx="2286000" cy="6350"/>
          </a:xfrm>
          <a:prstGeom prst="rect">
            <a:avLst/>
          </a:prstGeom>
          <a:solidFill>
            <a:srgbClr val="D0D0D0"/>
          </a:solidFill>
          <a:ln>
            <a:noFill/>
          </a:ln>
          <a:effectLst/>
        </p:spPr>
        <p:txBody>
          <a:bodyPr rtlCol="0" anchor="ctr"/>
          <a:lstStyle/>
          <a:p>
            <a:pPr algn="ctr"/>
          </a:p>
        </p:txBody>
      </p:sp>
      <p:sp>
        <p:nvSpPr>
          <p:cNvPr id="33" name="Rectangle 32"/>
          <p:cNvSpPr/>
          <p:nvPr/>
        </p:nvSpPr>
        <p:spPr>
          <a:xfrm>
            <a:off x="812800" y="4412555"/>
            <a:ext cx="4445000" cy="355600"/>
          </a:xfrm>
          <a:prstGeom prst="rect">
            <a:avLst/>
          </a:prstGeom>
          <a:solidFill>
            <a:srgbClr val="DEDEDE"/>
          </a:solidFill>
          <a:ln>
            <a:noFill/>
          </a:ln>
          <a:effectLst/>
        </p:spPr>
        <p:txBody>
          <a:bodyPr rtlCol="0" anchor="ctr"/>
          <a:lstStyle/>
          <a:p/>
        </p:txBody>
      </p:sp>
      <p:sp>
        <p:nvSpPr>
          <p:cNvPr id="34" name="Rectangle 33"/>
          <p:cNvSpPr/>
          <p:nvPr/>
        </p:nvSpPr>
        <p:spPr>
          <a:xfrm>
            <a:off x="812800" y="4761805"/>
            <a:ext cx="4445000" cy="6350"/>
          </a:xfrm>
          <a:prstGeom prst="rect">
            <a:avLst/>
          </a:prstGeom>
          <a:solidFill>
            <a:srgbClr val="D0D0D0"/>
          </a:solidFill>
          <a:ln>
            <a:noFill/>
          </a:ln>
          <a:effectLst/>
        </p:spPr>
        <p:txBody>
          <a:bodyPr rtlCol="0" anchor="ctr"/>
          <a:lstStyle/>
          <a:p>
            <a:pPr algn="ctr"/>
          </a:p>
        </p:txBody>
      </p:sp>
      <p:sp>
        <p:nvSpPr>
          <p:cNvPr id="35" name="Rectangle 34"/>
          <p:cNvSpPr/>
          <p:nvPr/>
        </p:nvSpPr>
        <p:spPr>
          <a:xfrm>
            <a:off x="5257800" y="4412555"/>
            <a:ext cx="2286000" cy="355600"/>
          </a:xfrm>
          <a:prstGeom prst="rect">
            <a:avLst/>
          </a:prstGeom>
          <a:solidFill>
            <a:srgbClr val="DEDEDE"/>
          </a:solidFill>
          <a:ln>
            <a:noFill/>
          </a:ln>
          <a:effectLst/>
        </p:spPr>
        <p:txBody>
          <a:bodyPr rtlCol="0" anchor="ctr"/>
          <a:lstStyle/>
          <a:p/>
        </p:txBody>
      </p:sp>
      <p:sp>
        <p:nvSpPr>
          <p:cNvPr id="36" name="Rectangle 35"/>
          <p:cNvSpPr/>
          <p:nvPr/>
        </p:nvSpPr>
        <p:spPr>
          <a:xfrm>
            <a:off x="5257800" y="4761805"/>
            <a:ext cx="2286000" cy="6350"/>
          </a:xfrm>
          <a:prstGeom prst="rect">
            <a:avLst/>
          </a:prstGeom>
          <a:solidFill>
            <a:srgbClr val="D0D0D0"/>
          </a:solidFill>
          <a:ln>
            <a:noFill/>
          </a:ln>
          <a:effectLst/>
        </p:spPr>
        <p:txBody>
          <a:bodyPr rtlCol="0" anchor="ctr"/>
          <a:lstStyle/>
          <a:p>
            <a:pPr algn="ctr"/>
          </a:p>
        </p:txBody>
      </p:sp>
      <p:sp>
        <p:nvSpPr>
          <p:cNvPr id="37" name="Rounded Rectangle 36"/>
          <p:cNvSpPr/>
          <p:nvPr/>
        </p:nvSpPr>
        <p:spPr>
          <a:xfrm>
            <a:off x="7797800" y="1869380"/>
            <a:ext cx="3581400" cy="3378200"/>
          </a:xfrm>
          <a:prstGeom prst="roundRect">
            <a:avLst>
              <a:gd name="adj" fmla="val 751"/>
            </a:avLst>
          </a:prstGeom>
          <a:solidFill>
            <a:srgbClr val="111111"/>
          </a:solidFill>
          <a:ln>
            <a:noFill/>
          </a:ln>
          <a:effectLst/>
        </p:spPr>
        <p:txBody>
          <a:bodyPr rtlCol="0" anchor="ctr"/>
          <a:lstStyle/>
          <a:p/>
        </p:txBody>
      </p:sp>
      <p:sp>
        <p:nvSpPr>
          <p:cNvPr id="38" name="Rectangle 37"/>
          <p:cNvSpPr/>
          <p:nvPr/>
        </p:nvSpPr>
        <p:spPr>
          <a:xfrm>
            <a:off x="7797800" y="1869380"/>
            <a:ext cx="3581400" cy="50800"/>
          </a:xfrm>
          <a:prstGeom prst="rect">
            <a:avLst/>
          </a:prstGeom>
          <a:solidFill>
            <a:srgbClr val="DEDEDE"/>
          </a:solidFill>
          <a:ln>
            <a:noFill/>
          </a:ln>
          <a:effectLst/>
        </p:spPr>
        <p:txBody>
          <a:bodyPr rtlCol="0" anchor="ctr"/>
          <a:lstStyle/>
          <a:p>
            <a:pPr algn="ctr"/>
          </a:p>
        </p:txBody>
      </p:sp>
      <p:sp>
        <p:nvSpPr>
          <p:cNvPr id="39" name="Rounded Rectangle 38"/>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40" name="Rounded Rectangle 39"/>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41" name="TextBox 40"/>
          <p:cNvSpPr txBox="1"/>
          <p:nvPr/>
        </p:nvSpPr>
        <p:spPr>
          <a:xfrm>
            <a:off x="927100" y="850900"/>
            <a:ext cx="1736661" cy="182879"/>
          </a:xfrm>
          <a:prstGeom prst="rect">
            <a:avLst/>
          </a:prstGeom>
          <a:noFill/>
        </p:spPr>
        <p:txBody>
          <a:bodyPr wrap="square" lIns="0" rIns="0" tIns="0" bIns="0" anchor="t">
            <a:spAutoFit/>
          </a:bodyPr>
          <a:lstStyle/>
          <a:p>
            <a:pPr algn="l"/>
            <a:r>
              <a:rPr sz="1200" b="1" i="0" spc="150">
                <a:solidFill>
                  <a:srgbClr val="111111"/>
                </a:solidFill>
                <a:latin typeface="Arial"/>
              </a:rPr>
              <a:t>SECTION 08 | 1:00</a:t>
            </a:r>
          </a:p>
        </p:txBody>
      </p:sp>
      <p:sp>
        <p:nvSpPr>
          <p:cNvPr id="42" name="TextBox 41"/>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Development budget</a:t>
            </a:r>
          </a:p>
        </p:txBody>
      </p:sp>
      <p:sp>
        <p:nvSpPr>
          <p:cNvPr id="43" name="TextBox 42"/>
          <p:cNvSpPr txBox="1"/>
          <p:nvPr/>
        </p:nvSpPr>
        <p:spPr>
          <a:xfrm>
            <a:off x="952500" y="1958280"/>
            <a:ext cx="4357624" cy="215900"/>
          </a:xfrm>
          <a:prstGeom prst="rect">
            <a:avLst/>
          </a:prstGeom>
          <a:noFill/>
        </p:spPr>
        <p:txBody>
          <a:bodyPr wrap="square" lIns="0" rIns="0" tIns="0" bIns="0" anchor="t">
            <a:spAutoFit/>
          </a:bodyPr>
          <a:lstStyle/>
          <a:p>
            <a:pPr algn="l"/>
            <a:r>
              <a:rPr sz="1300" b="1" i="0">
                <a:solidFill>
                  <a:srgbClr val="FFFFFF"/>
                </a:solidFill>
                <a:latin typeface="Arial"/>
              </a:rPr>
              <a:t>Uses of funds</a:t>
            </a:r>
          </a:p>
        </p:txBody>
      </p:sp>
      <p:sp>
        <p:nvSpPr>
          <p:cNvPr id="44" name="TextBox 43"/>
          <p:cNvSpPr txBox="1"/>
          <p:nvPr/>
        </p:nvSpPr>
        <p:spPr>
          <a:xfrm>
            <a:off x="5397500" y="1958280"/>
            <a:ext cx="2112264" cy="215900"/>
          </a:xfrm>
          <a:prstGeom prst="rect">
            <a:avLst/>
          </a:prstGeom>
          <a:noFill/>
        </p:spPr>
        <p:txBody>
          <a:bodyPr wrap="square" lIns="0" rIns="0" tIns="0" bIns="0" anchor="t">
            <a:spAutoFit/>
          </a:bodyPr>
          <a:lstStyle/>
          <a:p>
            <a:pPr algn="l"/>
            <a:r>
              <a:rPr sz="1300" b="1" i="0">
                <a:solidFill>
                  <a:srgbClr val="FFFFFF"/>
                </a:solidFill>
                <a:latin typeface="Arial"/>
              </a:rPr>
              <a:t>Amount</a:t>
            </a:r>
          </a:p>
        </p:txBody>
      </p:sp>
      <p:sp>
        <p:nvSpPr>
          <p:cNvPr id="45" name="TextBox 44"/>
          <p:cNvSpPr txBox="1"/>
          <p:nvPr/>
        </p:nvSpPr>
        <p:spPr>
          <a:xfrm>
            <a:off x="952500" y="2339280"/>
            <a:ext cx="4357624" cy="219075"/>
          </a:xfrm>
          <a:prstGeom prst="rect">
            <a:avLst/>
          </a:prstGeom>
          <a:noFill/>
        </p:spPr>
        <p:txBody>
          <a:bodyPr wrap="square" lIns="0" rIns="0" tIns="0" bIns="0" anchor="t">
            <a:spAutoFit/>
          </a:bodyPr>
          <a:lstStyle/>
          <a:p>
            <a:pPr algn="l"/>
            <a:r>
              <a:rPr sz="1300" b="0" i="0">
                <a:solidFill>
                  <a:srgbClr val="111111"/>
                </a:solidFill>
                <a:latin typeface="Arial"/>
              </a:rPr>
              <a:t>Land acquisition</a:t>
            </a:r>
          </a:p>
        </p:txBody>
      </p:sp>
      <p:sp>
        <p:nvSpPr>
          <p:cNvPr id="46" name="TextBox 45"/>
          <p:cNvSpPr txBox="1"/>
          <p:nvPr/>
        </p:nvSpPr>
        <p:spPr>
          <a:xfrm>
            <a:off x="5397500" y="2339280"/>
            <a:ext cx="2112264" cy="219075"/>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47" name="TextBox 46"/>
          <p:cNvSpPr txBox="1"/>
          <p:nvPr/>
        </p:nvSpPr>
        <p:spPr>
          <a:xfrm>
            <a:off x="952500" y="2710755"/>
            <a:ext cx="4357624" cy="203200"/>
          </a:xfrm>
          <a:prstGeom prst="rect">
            <a:avLst/>
          </a:prstGeom>
          <a:noFill/>
        </p:spPr>
        <p:txBody>
          <a:bodyPr wrap="square" lIns="0" rIns="0" tIns="0" bIns="0" anchor="t">
            <a:spAutoFit/>
          </a:bodyPr>
          <a:lstStyle/>
          <a:p>
            <a:pPr algn="l"/>
            <a:r>
              <a:rPr sz="1300" b="0" i="0">
                <a:solidFill>
                  <a:srgbClr val="111111"/>
                </a:solidFill>
                <a:latin typeface="Arial"/>
              </a:rPr>
              <a:t>Hard construction costs</a:t>
            </a:r>
          </a:p>
        </p:txBody>
      </p:sp>
      <p:sp>
        <p:nvSpPr>
          <p:cNvPr id="48" name="TextBox 47"/>
          <p:cNvSpPr txBox="1"/>
          <p:nvPr/>
        </p:nvSpPr>
        <p:spPr>
          <a:xfrm>
            <a:off x="5397500" y="2710755"/>
            <a:ext cx="211226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49" name="TextBox 48"/>
          <p:cNvSpPr txBox="1"/>
          <p:nvPr/>
        </p:nvSpPr>
        <p:spPr>
          <a:xfrm>
            <a:off x="952500" y="3066355"/>
            <a:ext cx="4357624" cy="203200"/>
          </a:xfrm>
          <a:prstGeom prst="rect">
            <a:avLst/>
          </a:prstGeom>
          <a:noFill/>
        </p:spPr>
        <p:txBody>
          <a:bodyPr wrap="square" lIns="0" rIns="0" tIns="0" bIns="0" anchor="t">
            <a:spAutoFit/>
          </a:bodyPr>
          <a:lstStyle/>
          <a:p>
            <a:pPr algn="l"/>
            <a:r>
              <a:rPr sz="1300" b="0" i="0">
                <a:solidFill>
                  <a:srgbClr val="111111"/>
                </a:solidFill>
                <a:latin typeface="Arial"/>
              </a:rPr>
              <a:t>Soft costs and professional fees</a:t>
            </a:r>
          </a:p>
        </p:txBody>
      </p:sp>
      <p:sp>
        <p:nvSpPr>
          <p:cNvPr id="50" name="TextBox 49"/>
          <p:cNvSpPr txBox="1"/>
          <p:nvPr/>
        </p:nvSpPr>
        <p:spPr>
          <a:xfrm>
            <a:off x="5397500" y="3066355"/>
            <a:ext cx="211226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51" name="TextBox 50"/>
          <p:cNvSpPr txBox="1"/>
          <p:nvPr/>
        </p:nvSpPr>
        <p:spPr>
          <a:xfrm>
            <a:off x="952500" y="3421955"/>
            <a:ext cx="4357624" cy="203200"/>
          </a:xfrm>
          <a:prstGeom prst="rect">
            <a:avLst/>
          </a:prstGeom>
          <a:noFill/>
        </p:spPr>
        <p:txBody>
          <a:bodyPr wrap="square" lIns="0" rIns="0" tIns="0" bIns="0" anchor="t">
            <a:spAutoFit/>
          </a:bodyPr>
          <a:lstStyle/>
          <a:p>
            <a:pPr algn="l"/>
            <a:r>
              <a:rPr sz="1300" b="0" i="0">
                <a:solidFill>
                  <a:srgbClr val="111111"/>
                </a:solidFill>
                <a:latin typeface="Arial"/>
              </a:rPr>
              <a:t>Financing and holding costs</a:t>
            </a:r>
          </a:p>
        </p:txBody>
      </p:sp>
      <p:sp>
        <p:nvSpPr>
          <p:cNvPr id="52" name="TextBox 51"/>
          <p:cNvSpPr txBox="1"/>
          <p:nvPr/>
        </p:nvSpPr>
        <p:spPr>
          <a:xfrm>
            <a:off x="5397500" y="3421955"/>
            <a:ext cx="211226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53" name="TextBox 52"/>
          <p:cNvSpPr txBox="1"/>
          <p:nvPr/>
        </p:nvSpPr>
        <p:spPr>
          <a:xfrm>
            <a:off x="952500" y="3777555"/>
            <a:ext cx="4357624" cy="203200"/>
          </a:xfrm>
          <a:prstGeom prst="rect">
            <a:avLst/>
          </a:prstGeom>
          <a:noFill/>
        </p:spPr>
        <p:txBody>
          <a:bodyPr wrap="square" lIns="0" rIns="0" tIns="0" bIns="0" anchor="t">
            <a:spAutoFit/>
          </a:bodyPr>
          <a:lstStyle/>
          <a:p>
            <a:pPr algn="l"/>
            <a:r>
              <a:rPr sz="1300" b="0" i="0">
                <a:solidFill>
                  <a:srgbClr val="111111"/>
                </a:solidFill>
                <a:latin typeface="Arial"/>
              </a:rPr>
              <a:t>Contingency</a:t>
            </a:r>
          </a:p>
        </p:txBody>
      </p:sp>
      <p:sp>
        <p:nvSpPr>
          <p:cNvPr id="54" name="TextBox 53"/>
          <p:cNvSpPr txBox="1"/>
          <p:nvPr/>
        </p:nvSpPr>
        <p:spPr>
          <a:xfrm>
            <a:off x="5397500" y="3777555"/>
            <a:ext cx="211226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55" name="TextBox 54"/>
          <p:cNvSpPr txBox="1"/>
          <p:nvPr/>
        </p:nvSpPr>
        <p:spPr>
          <a:xfrm>
            <a:off x="952500" y="4133155"/>
            <a:ext cx="4357624" cy="203200"/>
          </a:xfrm>
          <a:prstGeom prst="rect">
            <a:avLst/>
          </a:prstGeom>
          <a:noFill/>
        </p:spPr>
        <p:txBody>
          <a:bodyPr wrap="square" lIns="0" rIns="0" tIns="0" bIns="0" anchor="t">
            <a:spAutoFit/>
          </a:bodyPr>
          <a:lstStyle/>
          <a:p>
            <a:pPr algn="l"/>
            <a:r>
              <a:rPr sz="1300" b="0" i="0">
                <a:solidFill>
                  <a:srgbClr val="111111"/>
                </a:solidFill>
                <a:latin typeface="Arial"/>
              </a:rPr>
              <a:t>Selling and closing costs</a:t>
            </a:r>
          </a:p>
        </p:txBody>
      </p:sp>
      <p:sp>
        <p:nvSpPr>
          <p:cNvPr id="56" name="TextBox 55"/>
          <p:cNvSpPr txBox="1"/>
          <p:nvPr/>
        </p:nvSpPr>
        <p:spPr>
          <a:xfrm>
            <a:off x="5397500" y="4133155"/>
            <a:ext cx="211226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57" name="TextBox 56"/>
          <p:cNvSpPr txBox="1"/>
          <p:nvPr/>
        </p:nvSpPr>
        <p:spPr>
          <a:xfrm>
            <a:off x="952500" y="4488755"/>
            <a:ext cx="4357624" cy="203200"/>
          </a:xfrm>
          <a:prstGeom prst="rect">
            <a:avLst/>
          </a:prstGeom>
          <a:noFill/>
        </p:spPr>
        <p:txBody>
          <a:bodyPr wrap="square" lIns="0" rIns="0" tIns="0" bIns="0" anchor="t">
            <a:spAutoFit/>
          </a:bodyPr>
          <a:lstStyle/>
          <a:p>
            <a:pPr algn="l"/>
            <a:r>
              <a:rPr sz="1300" b="1" i="0">
                <a:solidFill>
                  <a:srgbClr val="111111"/>
                </a:solidFill>
                <a:latin typeface="Arial"/>
              </a:rPr>
              <a:t>Total development cost</a:t>
            </a:r>
          </a:p>
        </p:txBody>
      </p:sp>
      <p:sp>
        <p:nvSpPr>
          <p:cNvPr id="58" name="TextBox 57"/>
          <p:cNvSpPr txBox="1"/>
          <p:nvPr/>
        </p:nvSpPr>
        <p:spPr>
          <a:xfrm>
            <a:off x="5397500" y="4488755"/>
            <a:ext cx="2112264" cy="203200"/>
          </a:xfrm>
          <a:prstGeom prst="rect">
            <a:avLst/>
          </a:prstGeom>
          <a:noFill/>
        </p:spPr>
        <p:txBody>
          <a:bodyPr wrap="square" lIns="0" rIns="0" tIns="0" bIns="0" anchor="t">
            <a:spAutoFit/>
          </a:bodyPr>
          <a:lstStyle/>
          <a:p>
            <a:pPr algn="l"/>
            <a:r>
              <a:rPr sz="1300" b="1" i="0">
                <a:solidFill>
                  <a:srgbClr val="111111"/>
                </a:solidFill>
                <a:latin typeface="Arial"/>
              </a:rPr>
              <a:t>[$]</a:t>
            </a:r>
          </a:p>
        </p:txBody>
      </p:sp>
      <p:sp>
        <p:nvSpPr>
          <p:cNvPr id="59" name="TextBox 58"/>
          <p:cNvSpPr txBox="1"/>
          <p:nvPr/>
        </p:nvSpPr>
        <p:spPr>
          <a:xfrm>
            <a:off x="8026400" y="2148780"/>
            <a:ext cx="3274568" cy="182879"/>
          </a:xfrm>
          <a:prstGeom prst="rect">
            <a:avLst/>
          </a:prstGeom>
          <a:noFill/>
        </p:spPr>
        <p:txBody>
          <a:bodyPr wrap="square" lIns="0" rIns="0" tIns="0" bIns="0" anchor="t">
            <a:spAutoFit/>
          </a:bodyPr>
          <a:lstStyle/>
          <a:p>
            <a:pPr algn="l"/>
            <a:r>
              <a:rPr sz="1200" b="1" i="0" spc="150">
                <a:solidFill>
                  <a:srgbClr val="DEDEDE"/>
                </a:solidFill>
                <a:latin typeface="Arial"/>
              </a:rPr>
              <a:t>KEY RESULTS</a:t>
            </a:r>
          </a:p>
        </p:txBody>
      </p:sp>
      <p:sp>
        <p:nvSpPr>
          <p:cNvPr id="60" name="TextBox 59"/>
          <p:cNvSpPr txBox="1"/>
          <p:nvPr/>
        </p:nvSpPr>
        <p:spPr>
          <a:xfrm>
            <a:off x="8026400" y="2440880"/>
            <a:ext cx="3274568" cy="182879"/>
          </a:xfrm>
          <a:prstGeom prst="rect">
            <a:avLst/>
          </a:prstGeom>
          <a:noFill/>
        </p:spPr>
        <p:txBody>
          <a:bodyPr wrap="square" lIns="0" rIns="0" tIns="0" bIns="0" anchor="t">
            <a:spAutoFit/>
          </a:bodyPr>
          <a:lstStyle/>
          <a:p>
            <a:pPr algn="l"/>
            <a:r>
              <a:rPr sz="1200" b="0" i="0">
                <a:solidFill>
                  <a:srgbClr val="C8C8C8"/>
                </a:solidFill>
                <a:latin typeface="Arial"/>
              </a:rPr>
              <a:t>Sale price or value</a:t>
            </a:r>
          </a:p>
        </p:txBody>
      </p:sp>
      <p:sp>
        <p:nvSpPr>
          <p:cNvPr id="61" name="TextBox 60"/>
          <p:cNvSpPr txBox="1"/>
          <p:nvPr/>
        </p:nvSpPr>
        <p:spPr>
          <a:xfrm>
            <a:off x="8026400" y="2732980"/>
            <a:ext cx="3274568" cy="274320"/>
          </a:xfrm>
          <a:prstGeom prst="rect">
            <a:avLst/>
          </a:prstGeom>
          <a:noFill/>
        </p:spPr>
        <p:txBody>
          <a:bodyPr wrap="square" lIns="0" rIns="0" tIns="0" bIns="0" anchor="t">
            <a:spAutoFit/>
          </a:bodyPr>
          <a:lstStyle/>
          <a:p>
            <a:pPr algn="l"/>
            <a:r>
              <a:rPr sz="1800" b="1" i="0">
                <a:solidFill>
                  <a:srgbClr val="DEDEDE"/>
                </a:solidFill>
                <a:latin typeface="Arial"/>
              </a:rPr>
              <a:t>[$]</a:t>
            </a:r>
          </a:p>
        </p:txBody>
      </p:sp>
      <p:sp>
        <p:nvSpPr>
          <p:cNvPr id="62" name="TextBox 61"/>
          <p:cNvSpPr txBox="1"/>
          <p:nvPr/>
        </p:nvSpPr>
        <p:spPr>
          <a:xfrm>
            <a:off x="8026400" y="3113980"/>
            <a:ext cx="3274568" cy="182879"/>
          </a:xfrm>
          <a:prstGeom prst="rect">
            <a:avLst/>
          </a:prstGeom>
          <a:noFill/>
        </p:spPr>
        <p:txBody>
          <a:bodyPr wrap="square" lIns="0" rIns="0" tIns="0" bIns="0" anchor="t">
            <a:spAutoFit/>
          </a:bodyPr>
          <a:lstStyle/>
          <a:p>
            <a:pPr algn="l"/>
            <a:r>
              <a:rPr sz="1200" b="0" i="0">
                <a:solidFill>
                  <a:srgbClr val="C8C8C8"/>
                </a:solidFill>
                <a:latin typeface="Arial"/>
              </a:rPr>
              <a:t>Profit or margin</a:t>
            </a:r>
          </a:p>
        </p:txBody>
      </p:sp>
      <p:sp>
        <p:nvSpPr>
          <p:cNvPr id="63" name="TextBox 62"/>
          <p:cNvSpPr txBox="1"/>
          <p:nvPr/>
        </p:nvSpPr>
        <p:spPr>
          <a:xfrm>
            <a:off x="8026400" y="3406080"/>
            <a:ext cx="3274568" cy="274320"/>
          </a:xfrm>
          <a:prstGeom prst="rect">
            <a:avLst/>
          </a:prstGeom>
          <a:noFill/>
        </p:spPr>
        <p:txBody>
          <a:bodyPr wrap="square" lIns="0" rIns="0" tIns="0" bIns="0" anchor="t">
            <a:spAutoFit/>
          </a:bodyPr>
          <a:lstStyle/>
          <a:p>
            <a:pPr algn="l"/>
            <a:r>
              <a:rPr sz="1800" b="1" i="0">
                <a:solidFill>
                  <a:srgbClr val="DEDEDE"/>
                </a:solidFill>
                <a:latin typeface="Arial"/>
              </a:rPr>
              <a:t>[$, %]</a:t>
            </a:r>
          </a:p>
        </p:txBody>
      </p:sp>
      <p:sp>
        <p:nvSpPr>
          <p:cNvPr id="64" name="TextBox 63"/>
          <p:cNvSpPr txBox="1"/>
          <p:nvPr/>
        </p:nvSpPr>
        <p:spPr>
          <a:xfrm>
            <a:off x="8026400" y="3787080"/>
            <a:ext cx="3274568" cy="182879"/>
          </a:xfrm>
          <a:prstGeom prst="rect">
            <a:avLst/>
          </a:prstGeom>
          <a:noFill/>
        </p:spPr>
        <p:txBody>
          <a:bodyPr wrap="square" lIns="0" rIns="0" tIns="0" bIns="0" anchor="t">
            <a:spAutoFit/>
          </a:bodyPr>
          <a:lstStyle/>
          <a:p>
            <a:pPr algn="l"/>
            <a:r>
              <a:rPr sz="1200" b="0" i="0">
                <a:solidFill>
                  <a:srgbClr val="C8C8C8"/>
                </a:solidFill>
                <a:latin typeface="Arial"/>
              </a:rPr>
              <a:t>Cost per unit</a:t>
            </a:r>
          </a:p>
        </p:txBody>
      </p:sp>
      <p:sp>
        <p:nvSpPr>
          <p:cNvPr id="65" name="TextBox 64"/>
          <p:cNvSpPr txBox="1"/>
          <p:nvPr/>
        </p:nvSpPr>
        <p:spPr>
          <a:xfrm>
            <a:off x="8026400" y="4079180"/>
            <a:ext cx="3274568" cy="274320"/>
          </a:xfrm>
          <a:prstGeom prst="rect">
            <a:avLst/>
          </a:prstGeom>
          <a:noFill/>
        </p:spPr>
        <p:txBody>
          <a:bodyPr wrap="square" lIns="0" rIns="0" tIns="0" bIns="0" anchor="t">
            <a:spAutoFit/>
          </a:bodyPr>
          <a:lstStyle/>
          <a:p>
            <a:pPr algn="l"/>
            <a:r>
              <a:rPr sz="1800" b="1" i="0">
                <a:solidFill>
                  <a:srgbClr val="DEDEDE"/>
                </a:solidFill>
                <a:latin typeface="Arial"/>
              </a:rPr>
              <a:t>[$]</a:t>
            </a:r>
          </a:p>
        </p:txBody>
      </p:sp>
      <p:sp>
        <p:nvSpPr>
          <p:cNvPr id="66" name="TextBox 65"/>
          <p:cNvSpPr txBox="1"/>
          <p:nvPr/>
        </p:nvSpPr>
        <p:spPr>
          <a:xfrm>
            <a:off x="8026400" y="4460180"/>
            <a:ext cx="3274568" cy="182879"/>
          </a:xfrm>
          <a:prstGeom prst="rect">
            <a:avLst/>
          </a:prstGeom>
          <a:noFill/>
        </p:spPr>
        <p:txBody>
          <a:bodyPr wrap="square" lIns="0" rIns="0" tIns="0" bIns="0" anchor="t">
            <a:spAutoFit/>
          </a:bodyPr>
          <a:lstStyle/>
          <a:p>
            <a:pPr algn="l"/>
            <a:r>
              <a:rPr sz="1200" b="0" i="0">
                <a:solidFill>
                  <a:srgbClr val="C8C8C8"/>
                </a:solidFill>
                <a:latin typeface="Arial"/>
              </a:rPr>
              <a:t>Cost per sq ft</a:t>
            </a:r>
          </a:p>
        </p:txBody>
      </p:sp>
      <p:sp>
        <p:nvSpPr>
          <p:cNvPr id="67" name="TextBox 66"/>
          <p:cNvSpPr txBox="1"/>
          <p:nvPr/>
        </p:nvSpPr>
        <p:spPr>
          <a:xfrm>
            <a:off x="8026400" y="4752280"/>
            <a:ext cx="3274568" cy="274320"/>
          </a:xfrm>
          <a:prstGeom prst="rect">
            <a:avLst/>
          </a:prstGeom>
          <a:noFill/>
        </p:spPr>
        <p:txBody>
          <a:bodyPr wrap="square" lIns="0" rIns="0" tIns="0" bIns="0" anchor="t">
            <a:spAutoFit/>
          </a:bodyPr>
          <a:lstStyle/>
          <a:p>
            <a:pPr algn="l"/>
            <a:r>
              <a:rPr sz="1800" b="1" i="0">
                <a:solidFill>
                  <a:srgbClr val="DEDEDE"/>
                </a:solidFill>
                <a:latin typeface="Arial"/>
              </a:rPr>
              <a:t>[$]</a:t>
            </a:r>
          </a:p>
        </p:txBody>
      </p:sp>
      <p:sp>
        <p:nvSpPr>
          <p:cNvPr id="68" name="TextBox 67"/>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69" name="TextBox 68"/>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a:t>
            </a:r>
          </a:p>
        </p:txBody>
      </p:sp>
      <p:sp>
        <p:nvSpPr>
          <p:cNvPr id="70" name="TextBox 69"/>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09</a:t>
            </a:r>
          </a:p>
        </p:txBody>
      </p:sp>
    </p:spTree>
  </p:cSld>
  <p:clrMapOvr>
    <a:masterClrMapping/>
  </p:clrMapOvr>
</p:sld>
</file>

<file path=ppt/slides/slide10.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74043" cy="254000"/>
          </a:xfrm>
          <a:prstGeom prst="roundRect">
            <a:avLst>
              <a:gd name="adj" fmla="val 10000"/>
            </a:avLst>
          </a:prstGeom>
          <a:solidFill>
            <a:srgbClr val="DEDEDE"/>
          </a:solidFill>
          <a:ln>
            <a:noFill/>
          </a:ln>
          <a:effectLst/>
        </p:spPr>
        <p:txBody>
          <a:bodyPr rtlCol="0" anchor="ctr"/>
          <a:lstStyle/>
          <a:p/>
        </p:txBody>
      </p:sp>
      <p:sp>
        <p:nvSpPr>
          <p:cNvPr id="5" name="Rectangle 4"/>
          <p:cNvSpPr/>
          <p:nvPr/>
        </p:nvSpPr>
        <p:spPr>
          <a:xfrm>
            <a:off x="812800" y="1869380"/>
            <a:ext cx="3556000" cy="393700"/>
          </a:xfrm>
          <a:prstGeom prst="rect">
            <a:avLst/>
          </a:prstGeom>
          <a:solidFill>
            <a:srgbClr val="333333"/>
          </a:solidFill>
          <a:ln>
            <a:noFill/>
          </a:ln>
          <a:effectLst/>
        </p:spPr>
        <p:txBody>
          <a:bodyPr rtlCol="0" anchor="ctr"/>
          <a:lstStyle/>
          <a:p/>
        </p:txBody>
      </p:sp>
      <p:sp>
        <p:nvSpPr>
          <p:cNvPr id="6" name="Rectangle 5"/>
          <p:cNvSpPr/>
          <p:nvPr/>
        </p:nvSpPr>
        <p:spPr>
          <a:xfrm>
            <a:off x="812800" y="2224980"/>
            <a:ext cx="3556000" cy="38100"/>
          </a:xfrm>
          <a:prstGeom prst="rect">
            <a:avLst/>
          </a:prstGeom>
          <a:solidFill>
            <a:srgbClr val="DEDEDE"/>
          </a:solidFill>
          <a:ln>
            <a:noFill/>
          </a:ln>
          <a:effectLst/>
        </p:spPr>
        <p:txBody>
          <a:bodyPr rtlCol="0" anchor="ctr"/>
          <a:lstStyle/>
          <a:p>
            <a:pPr algn="ctr"/>
          </a:p>
        </p:txBody>
      </p:sp>
      <p:sp>
        <p:nvSpPr>
          <p:cNvPr id="7" name="Rectangle 6"/>
          <p:cNvSpPr/>
          <p:nvPr/>
        </p:nvSpPr>
        <p:spPr>
          <a:xfrm>
            <a:off x="4368800" y="1869380"/>
            <a:ext cx="1397000" cy="393700"/>
          </a:xfrm>
          <a:prstGeom prst="rect">
            <a:avLst/>
          </a:prstGeom>
          <a:solidFill>
            <a:srgbClr val="333333"/>
          </a:solidFill>
          <a:ln>
            <a:noFill/>
          </a:ln>
          <a:effectLst/>
        </p:spPr>
        <p:txBody>
          <a:bodyPr rtlCol="0" anchor="ctr"/>
          <a:lstStyle/>
          <a:p/>
        </p:txBody>
      </p:sp>
      <p:sp>
        <p:nvSpPr>
          <p:cNvPr id="8" name="Rectangle 7"/>
          <p:cNvSpPr/>
          <p:nvPr/>
        </p:nvSpPr>
        <p:spPr>
          <a:xfrm>
            <a:off x="4368800" y="2224980"/>
            <a:ext cx="1397000" cy="38100"/>
          </a:xfrm>
          <a:prstGeom prst="rect">
            <a:avLst/>
          </a:prstGeom>
          <a:solidFill>
            <a:srgbClr val="DEDEDE"/>
          </a:solidFill>
          <a:ln>
            <a:noFill/>
          </a:ln>
          <a:effectLst/>
        </p:spPr>
        <p:txBody>
          <a:bodyPr rtlCol="0" anchor="ctr"/>
          <a:lstStyle/>
          <a:p>
            <a:pPr algn="ctr"/>
          </a:p>
        </p:txBody>
      </p:sp>
      <p:sp>
        <p:nvSpPr>
          <p:cNvPr id="9" name="Rectangle 8"/>
          <p:cNvSpPr/>
          <p:nvPr/>
        </p:nvSpPr>
        <p:spPr>
          <a:xfrm>
            <a:off x="5765800" y="1869380"/>
            <a:ext cx="1651000" cy="393700"/>
          </a:xfrm>
          <a:prstGeom prst="rect">
            <a:avLst/>
          </a:prstGeom>
          <a:solidFill>
            <a:srgbClr val="333333"/>
          </a:solidFill>
          <a:ln>
            <a:noFill/>
          </a:ln>
          <a:effectLst/>
        </p:spPr>
        <p:txBody>
          <a:bodyPr rtlCol="0" anchor="ctr"/>
          <a:lstStyle/>
          <a:p/>
        </p:txBody>
      </p:sp>
      <p:sp>
        <p:nvSpPr>
          <p:cNvPr id="10" name="Rectangle 9"/>
          <p:cNvSpPr/>
          <p:nvPr/>
        </p:nvSpPr>
        <p:spPr>
          <a:xfrm>
            <a:off x="5765800" y="2224980"/>
            <a:ext cx="1651000" cy="38100"/>
          </a:xfrm>
          <a:prstGeom prst="rect">
            <a:avLst/>
          </a:prstGeom>
          <a:solidFill>
            <a:srgbClr val="DEDEDE"/>
          </a:solidFill>
          <a:ln>
            <a:noFill/>
          </a:ln>
          <a:effectLst/>
        </p:spPr>
        <p:txBody>
          <a:bodyPr rtlCol="0" anchor="ctr"/>
          <a:lstStyle/>
          <a:p>
            <a:pPr algn="ctr"/>
          </a:p>
        </p:txBody>
      </p:sp>
      <p:sp>
        <p:nvSpPr>
          <p:cNvPr id="11" name="Rectangle 10"/>
          <p:cNvSpPr/>
          <p:nvPr/>
        </p:nvSpPr>
        <p:spPr>
          <a:xfrm>
            <a:off x="812800" y="2263080"/>
            <a:ext cx="3556000" cy="371475"/>
          </a:xfrm>
          <a:prstGeom prst="rect">
            <a:avLst/>
          </a:prstGeom>
          <a:solidFill>
            <a:srgbClr val="FFFFFF"/>
          </a:solidFill>
          <a:ln>
            <a:noFill/>
          </a:ln>
          <a:effectLst/>
        </p:spPr>
        <p:txBody>
          <a:bodyPr rtlCol="0" anchor="ctr"/>
          <a:lstStyle/>
          <a:p/>
        </p:txBody>
      </p:sp>
      <p:sp>
        <p:nvSpPr>
          <p:cNvPr id="12" name="Rectangle 11"/>
          <p:cNvSpPr/>
          <p:nvPr/>
        </p:nvSpPr>
        <p:spPr>
          <a:xfrm>
            <a:off x="812800" y="2628205"/>
            <a:ext cx="3556000" cy="6350"/>
          </a:xfrm>
          <a:prstGeom prst="rect">
            <a:avLst/>
          </a:prstGeom>
          <a:solidFill>
            <a:srgbClr val="D0D0D0"/>
          </a:solidFill>
          <a:ln>
            <a:noFill/>
          </a:ln>
          <a:effectLst/>
        </p:spPr>
        <p:txBody>
          <a:bodyPr rtlCol="0" anchor="ctr"/>
          <a:lstStyle/>
          <a:p>
            <a:pPr algn="ctr"/>
          </a:p>
        </p:txBody>
      </p:sp>
      <p:sp>
        <p:nvSpPr>
          <p:cNvPr id="13" name="Rectangle 12"/>
          <p:cNvSpPr/>
          <p:nvPr/>
        </p:nvSpPr>
        <p:spPr>
          <a:xfrm>
            <a:off x="4368800" y="2263080"/>
            <a:ext cx="1397000" cy="371475"/>
          </a:xfrm>
          <a:prstGeom prst="rect">
            <a:avLst/>
          </a:prstGeom>
          <a:solidFill>
            <a:srgbClr val="FFFFFF"/>
          </a:solidFill>
          <a:ln>
            <a:noFill/>
          </a:ln>
          <a:effectLst/>
        </p:spPr>
        <p:txBody>
          <a:bodyPr rtlCol="0" anchor="ctr"/>
          <a:lstStyle/>
          <a:p/>
        </p:txBody>
      </p:sp>
      <p:sp>
        <p:nvSpPr>
          <p:cNvPr id="14" name="Rectangle 13"/>
          <p:cNvSpPr/>
          <p:nvPr/>
        </p:nvSpPr>
        <p:spPr>
          <a:xfrm>
            <a:off x="4368800" y="2628205"/>
            <a:ext cx="1397000" cy="6350"/>
          </a:xfrm>
          <a:prstGeom prst="rect">
            <a:avLst/>
          </a:prstGeom>
          <a:solidFill>
            <a:srgbClr val="D0D0D0"/>
          </a:solidFill>
          <a:ln>
            <a:noFill/>
          </a:ln>
          <a:effectLst/>
        </p:spPr>
        <p:txBody>
          <a:bodyPr rtlCol="0" anchor="ctr"/>
          <a:lstStyle/>
          <a:p>
            <a:pPr algn="ctr"/>
          </a:p>
        </p:txBody>
      </p:sp>
      <p:sp>
        <p:nvSpPr>
          <p:cNvPr id="15" name="Rectangle 14"/>
          <p:cNvSpPr/>
          <p:nvPr/>
        </p:nvSpPr>
        <p:spPr>
          <a:xfrm>
            <a:off x="5765800" y="2263080"/>
            <a:ext cx="1651000" cy="371475"/>
          </a:xfrm>
          <a:prstGeom prst="rect">
            <a:avLst/>
          </a:prstGeom>
          <a:solidFill>
            <a:srgbClr val="FFFFFF"/>
          </a:solidFill>
          <a:ln>
            <a:noFill/>
          </a:ln>
          <a:effectLst/>
        </p:spPr>
        <p:txBody>
          <a:bodyPr rtlCol="0" anchor="ctr"/>
          <a:lstStyle/>
          <a:p/>
        </p:txBody>
      </p:sp>
      <p:sp>
        <p:nvSpPr>
          <p:cNvPr id="16" name="Rectangle 15"/>
          <p:cNvSpPr/>
          <p:nvPr/>
        </p:nvSpPr>
        <p:spPr>
          <a:xfrm>
            <a:off x="5765800" y="2628205"/>
            <a:ext cx="1651000" cy="6350"/>
          </a:xfrm>
          <a:prstGeom prst="rect">
            <a:avLst/>
          </a:prstGeom>
          <a:solidFill>
            <a:srgbClr val="D0D0D0"/>
          </a:solidFill>
          <a:ln>
            <a:noFill/>
          </a:ln>
          <a:effectLst/>
        </p:spPr>
        <p:txBody>
          <a:bodyPr rtlCol="0" anchor="ctr"/>
          <a:lstStyle/>
          <a:p>
            <a:pPr algn="ctr"/>
          </a:p>
        </p:txBody>
      </p:sp>
      <p:sp>
        <p:nvSpPr>
          <p:cNvPr id="17" name="Rectangle 16"/>
          <p:cNvSpPr/>
          <p:nvPr/>
        </p:nvSpPr>
        <p:spPr>
          <a:xfrm>
            <a:off x="812800" y="2634555"/>
            <a:ext cx="3556000" cy="355600"/>
          </a:xfrm>
          <a:prstGeom prst="rect">
            <a:avLst/>
          </a:prstGeom>
          <a:solidFill>
            <a:srgbClr val="EBEBEB"/>
          </a:solidFill>
          <a:ln>
            <a:noFill/>
          </a:ln>
          <a:effectLst/>
        </p:spPr>
        <p:txBody>
          <a:bodyPr rtlCol="0" anchor="ctr"/>
          <a:lstStyle/>
          <a:p/>
        </p:txBody>
      </p:sp>
      <p:sp>
        <p:nvSpPr>
          <p:cNvPr id="18" name="Rectangle 17"/>
          <p:cNvSpPr/>
          <p:nvPr/>
        </p:nvSpPr>
        <p:spPr>
          <a:xfrm>
            <a:off x="812800" y="2983805"/>
            <a:ext cx="3556000" cy="6350"/>
          </a:xfrm>
          <a:prstGeom prst="rect">
            <a:avLst/>
          </a:prstGeom>
          <a:solidFill>
            <a:srgbClr val="D0D0D0"/>
          </a:solidFill>
          <a:ln>
            <a:noFill/>
          </a:ln>
          <a:effectLst/>
        </p:spPr>
        <p:txBody>
          <a:bodyPr rtlCol="0" anchor="ctr"/>
          <a:lstStyle/>
          <a:p>
            <a:pPr algn="ctr"/>
          </a:p>
        </p:txBody>
      </p:sp>
      <p:sp>
        <p:nvSpPr>
          <p:cNvPr id="19" name="Rectangle 18"/>
          <p:cNvSpPr/>
          <p:nvPr/>
        </p:nvSpPr>
        <p:spPr>
          <a:xfrm>
            <a:off x="4368800" y="2634555"/>
            <a:ext cx="1397000" cy="355600"/>
          </a:xfrm>
          <a:prstGeom prst="rect">
            <a:avLst/>
          </a:prstGeom>
          <a:solidFill>
            <a:srgbClr val="EBEBEB"/>
          </a:solidFill>
          <a:ln>
            <a:noFill/>
          </a:ln>
          <a:effectLst/>
        </p:spPr>
        <p:txBody>
          <a:bodyPr rtlCol="0" anchor="ctr"/>
          <a:lstStyle/>
          <a:p/>
        </p:txBody>
      </p:sp>
      <p:sp>
        <p:nvSpPr>
          <p:cNvPr id="20" name="Rectangle 19"/>
          <p:cNvSpPr/>
          <p:nvPr/>
        </p:nvSpPr>
        <p:spPr>
          <a:xfrm>
            <a:off x="4368800" y="2983805"/>
            <a:ext cx="1397000" cy="6350"/>
          </a:xfrm>
          <a:prstGeom prst="rect">
            <a:avLst/>
          </a:prstGeom>
          <a:solidFill>
            <a:srgbClr val="D0D0D0"/>
          </a:solidFill>
          <a:ln>
            <a:noFill/>
          </a:ln>
          <a:effectLst/>
        </p:spPr>
        <p:txBody>
          <a:bodyPr rtlCol="0" anchor="ctr"/>
          <a:lstStyle/>
          <a:p>
            <a:pPr algn="ctr"/>
          </a:p>
        </p:txBody>
      </p:sp>
      <p:sp>
        <p:nvSpPr>
          <p:cNvPr id="21" name="Rectangle 20"/>
          <p:cNvSpPr/>
          <p:nvPr/>
        </p:nvSpPr>
        <p:spPr>
          <a:xfrm>
            <a:off x="5765800" y="2634555"/>
            <a:ext cx="1651000" cy="355600"/>
          </a:xfrm>
          <a:prstGeom prst="rect">
            <a:avLst/>
          </a:prstGeom>
          <a:solidFill>
            <a:srgbClr val="EBEBEB"/>
          </a:solidFill>
          <a:ln>
            <a:noFill/>
          </a:ln>
          <a:effectLst/>
        </p:spPr>
        <p:txBody>
          <a:bodyPr rtlCol="0" anchor="ctr"/>
          <a:lstStyle/>
          <a:p/>
        </p:txBody>
      </p:sp>
      <p:sp>
        <p:nvSpPr>
          <p:cNvPr id="22" name="Rectangle 21"/>
          <p:cNvSpPr/>
          <p:nvPr/>
        </p:nvSpPr>
        <p:spPr>
          <a:xfrm>
            <a:off x="5765800" y="2983805"/>
            <a:ext cx="1651000" cy="6350"/>
          </a:xfrm>
          <a:prstGeom prst="rect">
            <a:avLst/>
          </a:prstGeom>
          <a:solidFill>
            <a:srgbClr val="D0D0D0"/>
          </a:solidFill>
          <a:ln>
            <a:noFill/>
          </a:ln>
          <a:effectLst/>
        </p:spPr>
        <p:txBody>
          <a:bodyPr rtlCol="0" anchor="ctr"/>
          <a:lstStyle/>
          <a:p>
            <a:pPr algn="ctr"/>
          </a:p>
        </p:txBody>
      </p:sp>
      <p:sp>
        <p:nvSpPr>
          <p:cNvPr id="23" name="Rectangle 22"/>
          <p:cNvSpPr/>
          <p:nvPr/>
        </p:nvSpPr>
        <p:spPr>
          <a:xfrm>
            <a:off x="812800" y="2990155"/>
            <a:ext cx="3556000" cy="355600"/>
          </a:xfrm>
          <a:prstGeom prst="rect">
            <a:avLst/>
          </a:prstGeom>
          <a:solidFill>
            <a:srgbClr val="FFFFFF"/>
          </a:solidFill>
          <a:ln>
            <a:noFill/>
          </a:ln>
          <a:effectLst/>
        </p:spPr>
        <p:txBody>
          <a:bodyPr rtlCol="0" anchor="ctr"/>
          <a:lstStyle/>
          <a:p/>
        </p:txBody>
      </p:sp>
      <p:sp>
        <p:nvSpPr>
          <p:cNvPr id="24" name="Rectangle 23"/>
          <p:cNvSpPr/>
          <p:nvPr/>
        </p:nvSpPr>
        <p:spPr>
          <a:xfrm>
            <a:off x="812800" y="3339405"/>
            <a:ext cx="3556000" cy="6350"/>
          </a:xfrm>
          <a:prstGeom prst="rect">
            <a:avLst/>
          </a:prstGeom>
          <a:solidFill>
            <a:srgbClr val="D0D0D0"/>
          </a:solidFill>
          <a:ln>
            <a:noFill/>
          </a:ln>
          <a:effectLst/>
        </p:spPr>
        <p:txBody>
          <a:bodyPr rtlCol="0" anchor="ctr"/>
          <a:lstStyle/>
          <a:p>
            <a:pPr algn="ctr"/>
          </a:p>
        </p:txBody>
      </p:sp>
      <p:sp>
        <p:nvSpPr>
          <p:cNvPr id="25" name="Rectangle 24"/>
          <p:cNvSpPr/>
          <p:nvPr/>
        </p:nvSpPr>
        <p:spPr>
          <a:xfrm>
            <a:off x="4368800" y="2990155"/>
            <a:ext cx="1397000" cy="355600"/>
          </a:xfrm>
          <a:prstGeom prst="rect">
            <a:avLst/>
          </a:prstGeom>
          <a:solidFill>
            <a:srgbClr val="FFFFFF"/>
          </a:solidFill>
          <a:ln>
            <a:noFill/>
          </a:ln>
          <a:effectLst/>
        </p:spPr>
        <p:txBody>
          <a:bodyPr rtlCol="0" anchor="ctr"/>
          <a:lstStyle/>
          <a:p/>
        </p:txBody>
      </p:sp>
      <p:sp>
        <p:nvSpPr>
          <p:cNvPr id="26" name="Rectangle 25"/>
          <p:cNvSpPr/>
          <p:nvPr/>
        </p:nvSpPr>
        <p:spPr>
          <a:xfrm>
            <a:off x="4368800" y="3339405"/>
            <a:ext cx="1397000" cy="6350"/>
          </a:xfrm>
          <a:prstGeom prst="rect">
            <a:avLst/>
          </a:prstGeom>
          <a:solidFill>
            <a:srgbClr val="D0D0D0"/>
          </a:solidFill>
          <a:ln>
            <a:noFill/>
          </a:ln>
          <a:effectLst/>
        </p:spPr>
        <p:txBody>
          <a:bodyPr rtlCol="0" anchor="ctr"/>
          <a:lstStyle/>
          <a:p>
            <a:pPr algn="ctr"/>
          </a:p>
        </p:txBody>
      </p:sp>
      <p:sp>
        <p:nvSpPr>
          <p:cNvPr id="27" name="Rectangle 26"/>
          <p:cNvSpPr/>
          <p:nvPr/>
        </p:nvSpPr>
        <p:spPr>
          <a:xfrm>
            <a:off x="5765800" y="2990155"/>
            <a:ext cx="1651000" cy="355600"/>
          </a:xfrm>
          <a:prstGeom prst="rect">
            <a:avLst/>
          </a:prstGeom>
          <a:solidFill>
            <a:srgbClr val="FFFFFF"/>
          </a:solidFill>
          <a:ln>
            <a:noFill/>
          </a:ln>
          <a:effectLst/>
        </p:spPr>
        <p:txBody>
          <a:bodyPr rtlCol="0" anchor="ctr"/>
          <a:lstStyle/>
          <a:p/>
        </p:txBody>
      </p:sp>
      <p:sp>
        <p:nvSpPr>
          <p:cNvPr id="28" name="Rectangle 27"/>
          <p:cNvSpPr/>
          <p:nvPr/>
        </p:nvSpPr>
        <p:spPr>
          <a:xfrm>
            <a:off x="5765800" y="3339405"/>
            <a:ext cx="1651000" cy="6350"/>
          </a:xfrm>
          <a:prstGeom prst="rect">
            <a:avLst/>
          </a:prstGeom>
          <a:solidFill>
            <a:srgbClr val="D0D0D0"/>
          </a:solidFill>
          <a:ln>
            <a:noFill/>
          </a:ln>
          <a:effectLst/>
        </p:spPr>
        <p:txBody>
          <a:bodyPr rtlCol="0" anchor="ctr"/>
          <a:lstStyle/>
          <a:p>
            <a:pPr algn="ctr"/>
          </a:p>
        </p:txBody>
      </p:sp>
      <p:sp>
        <p:nvSpPr>
          <p:cNvPr id="29" name="Rectangle 28"/>
          <p:cNvSpPr/>
          <p:nvPr/>
        </p:nvSpPr>
        <p:spPr>
          <a:xfrm>
            <a:off x="812800" y="3345755"/>
            <a:ext cx="3556000" cy="355600"/>
          </a:xfrm>
          <a:prstGeom prst="rect">
            <a:avLst/>
          </a:prstGeom>
          <a:solidFill>
            <a:srgbClr val="EBEBEB"/>
          </a:solidFill>
          <a:ln>
            <a:noFill/>
          </a:ln>
          <a:effectLst/>
        </p:spPr>
        <p:txBody>
          <a:bodyPr rtlCol="0" anchor="ctr"/>
          <a:lstStyle/>
          <a:p/>
        </p:txBody>
      </p:sp>
      <p:sp>
        <p:nvSpPr>
          <p:cNvPr id="30" name="Rectangle 29"/>
          <p:cNvSpPr/>
          <p:nvPr/>
        </p:nvSpPr>
        <p:spPr>
          <a:xfrm>
            <a:off x="812800" y="3695005"/>
            <a:ext cx="3556000" cy="6350"/>
          </a:xfrm>
          <a:prstGeom prst="rect">
            <a:avLst/>
          </a:prstGeom>
          <a:solidFill>
            <a:srgbClr val="D0D0D0"/>
          </a:solidFill>
          <a:ln>
            <a:noFill/>
          </a:ln>
          <a:effectLst/>
        </p:spPr>
        <p:txBody>
          <a:bodyPr rtlCol="0" anchor="ctr"/>
          <a:lstStyle/>
          <a:p>
            <a:pPr algn="ctr"/>
          </a:p>
        </p:txBody>
      </p:sp>
      <p:sp>
        <p:nvSpPr>
          <p:cNvPr id="31" name="Rectangle 30"/>
          <p:cNvSpPr/>
          <p:nvPr/>
        </p:nvSpPr>
        <p:spPr>
          <a:xfrm>
            <a:off x="4368800" y="3345755"/>
            <a:ext cx="1397000" cy="355600"/>
          </a:xfrm>
          <a:prstGeom prst="rect">
            <a:avLst/>
          </a:prstGeom>
          <a:solidFill>
            <a:srgbClr val="EBEBEB"/>
          </a:solidFill>
          <a:ln>
            <a:noFill/>
          </a:ln>
          <a:effectLst/>
        </p:spPr>
        <p:txBody>
          <a:bodyPr rtlCol="0" anchor="ctr"/>
          <a:lstStyle/>
          <a:p/>
        </p:txBody>
      </p:sp>
      <p:sp>
        <p:nvSpPr>
          <p:cNvPr id="32" name="Rectangle 31"/>
          <p:cNvSpPr/>
          <p:nvPr/>
        </p:nvSpPr>
        <p:spPr>
          <a:xfrm>
            <a:off x="4368800" y="3695005"/>
            <a:ext cx="1397000" cy="6350"/>
          </a:xfrm>
          <a:prstGeom prst="rect">
            <a:avLst/>
          </a:prstGeom>
          <a:solidFill>
            <a:srgbClr val="D0D0D0"/>
          </a:solidFill>
          <a:ln>
            <a:noFill/>
          </a:ln>
          <a:effectLst/>
        </p:spPr>
        <p:txBody>
          <a:bodyPr rtlCol="0" anchor="ctr"/>
          <a:lstStyle/>
          <a:p>
            <a:pPr algn="ctr"/>
          </a:p>
        </p:txBody>
      </p:sp>
      <p:sp>
        <p:nvSpPr>
          <p:cNvPr id="33" name="Rectangle 32"/>
          <p:cNvSpPr/>
          <p:nvPr/>
        </p:nvSpPr>
        <p:spPr>
          <a:xfrm>
            <a:off x="5765800" y="3345755"/>
            <a:ext cx="1651000" cy="355600"/>
          </a:xfrm>
          <a:prstGeom prst="rect">
            <a:avLst/>
          </a:prstGeom>
          <a:solidFill>
            <a:srgbClr val="EBEBEB"/>
          </a:solidFill>
          <a:ln>
            <a:noFill/>
          </a:ln>
          <a:effectLst/>
        </p:spPr>
        <p:txBody>
          <a:bodyPr rtlCol="0" anchor="ctr"/>
          <a:lstStyle/>
          <a:p/>
        </p:txBody>
      </p:sp>
      <p:sp>
        <p:nvSpPr>
          <p:cNvPr id="34" name="Rectangle 33"/>
          <p:cNvSpPr/>
          <p:nvPr/>
        </p:nvSpPr>
        <p:spPr>
          <a:xfrm>
            <a:off x="5765800" y="3695005"/>
            <a:ext cx="1651000" cy="6350"/>
          </a:xfrm>
          <a:prstGeom prst="rect">
            <a:avLst/>
          </a:prstGeom>
          <a:solidFill>
            <a:srgbClr val="D0D0D0"/>
          </a:solidFill>
          <a:ln>
            <a:noFill/>
          </a:ln>
          <a:effectLst/>
        </p:spPr>
        <p:txBody>
          <a:bodyPr rtlCol="0" anchor="ctr"/>
          <a:lstStyle/>
          <a:p>
            <a:pPr algn="ctr"/>
          </a:p>
        </p:txBody>
      </p:sp>
      <p:sp>
        <p:nvSpPr>
          <p:cNvPr id="35" name="Rectangle 34"/>
          <p:cNvSpPr/>
          <p:nvPr/>
        </p:nvSpPr>
        <p:spPr>
          <a:xfrm>
            <a:off x="812800" y="3701355"/>
            <a:ext cx="3556000" cy="355600"/>
          </a:xfrm>
          <a:prstGeom prst="rect">
            <a:avLst/>
          </a:prstGeom>
          <a:solidFill>
            <a:srgbClr val="FFFFFF"/>
          </a:solidFill>
          <a:ln>
            <a:noFill/>
          </a:ln>
          <a:effectLst/>
        </p:spPr>
        <p:txBody>
          <a:bodyPr rtlCol="0" anchor="ctr"/>
          <a:lstStyle/>
          <a:p/>
        </p:txBody>
      </p:sp>
      <p:sp>
        <p:nvSpPr>
          <p:cNvPr id="36" name="Rectangle 35"/>
          <p:cNvSpPr/>
          <p:nvPr/>
        </p:nvSpPr>
        <p:spPr>
          <a:xfrm>
            <a:off x="812800" y="4050605"/>
            <a:ext cx="3556000" cy="6350"/>
          </a:xfrm>
          <a:prstGeom prst="rect">
            <a:avLst/>
          </a:prstGeom>
          <a:solidFill>
            <a:srgbClr val="D0D0D0"/>
          </a:solidFill>
          <a:ln>
            <a:noFill/>
          </a:ln>
          <a:effectLst/>
        </p:spPr>
        <p:txBody>
          <a:bodyPr rtlCol="0" anchor="ctr"/>
          <a:lstStyle/>
          <a:p>
            <a:pPr algn="ctr"/>
          </a:p>
        </p:txBody>
      </p:sp>
      <p:sp>
        <p:nvSpPr>
          <p:cNvPr id="37" name="Rectangle 36"/>
          <p:cNvSpPr/>
          <p:nvPr/>
        </p:nvSpPr>
        <p:spPr>
          <a:xfrm>
            <a:off x="4368800" y="3701355"/>
            <a:ext cx="1397000" cy="355600"/>
          </a:xfrm>
          <a:prstGeom prst="rect">
            <a:avLst/>
          </a:prstGeom>
          <a:solidFill>
            <a:srgbClr val="FFFFFF"/>
          </a:solidFill>
          <a:ln>
            <a:noFill/>
          </a:ln>
          <a:effectLst/>
        </p:spPr>
        <p:txBody>
          <a:bodyPr rtlCol="0" anchor="ctr"/>
          <a:lstStyle/>
          <a:p/>
        </p:txBody>
      </p:sp>
      <p:sp>
        <p:nvSpPr>
          <p:cNvPr id="38" name="Rectangle 37"/>
          <p:cNvSpPr/>
          <p:nvPr/>
        </p:nvSpPr>
        <p:spPr>
          <a:xfrm>
            <a:off x="4368800" y="4050605"/>
            <a:ext cx="1397000" cy="6350"/>
          </a:xfrm>
          <a:prstGeom prst="rect">
            <a:avLst/>
          </a:prstGeom>
          <a:solidFill>
            <a:srgbClr val="D0D0D0"/>
          </a:solidFill>
          <a:ln>
            <a:noFill/>
          </a:ln>
          <a:effectLst/>
        </p:spPr>
        <p:txBody>
          <a:bodyPr rtlCol="0" anchor="ctr"/>
          <a:lstStyle/>
          <a:p>
            <a:pPr algn="ctr"/>
          </a:p>
        </p:txBody>
      </p:sp>
      <p:sp>
        <p:nvSpPr>
          <p:cNvPr id="39" name="Rectangle 38"/>
          <p:cNvSpPr/>
          <p:nvPr/>
        </p:nvSpPr>
        <p:spPr>
          <a:xfrm>
            <a:off x="5765800" y="3701355"/>
            <a:ext cx="1651000" cy="355600"/>
          </a:xfrm>
          <a:prstGeom prst="rect">
            <a:avLst/>
          </a:prstGeom>
          <a:solidFill>
            <a:srgbClr val="FFFFFF"/>
          </a:solidFill>
          <a:ln>
            <a:noFill/>
          </a:ln>
          <a:effectLst/>
        </p:spPr>
        <p:txBody>
          <a:bodyPr rtlCol="0" anchor="ctr"/>
          <a:lstStyle/>
          <a:p/>
        </p:txBody>
      </p:sp>
      <p:sp>
        <p:nvSpPr>
          <p:cNvPr id="40" name="Rectangle 39"/>
          <p:cNvSpPr/>
          <p:nvPr/>
        </p:nvSpPr>
        <p:spPr>
          <a:xfrm>
            <a:off x="5765800" y="4050605"/>
            <a:ext cx="1651000" cy="6350"/>
          </a:xfrm>
          <a:prstGeom prst="rect">
            <a:avLst/>
          </a:prstGeom>
          <a:solidFill>
            <a:srgbClr val="D0D0D0"/>
          </a:solidFill>
          <a:ln>
            <a:noFill/>
          </a:ln>
          <a:effectLst/>
        </p:spPr>
        <p:txBody>
          <a:bodyPr rtlCol="0" anchor="ctr"/>
          <a:lstStyle/>
          <a:p>
            <a:pPr algn="ctr"/>
          </a:p>
        </p:txBody>
      </p:sp>
      <p:sp>
        <p:nvSpPr>
          <p:cNvPr id="41" name="Rectangle 40"/>
          <p:cNvSpPr/>
          <p:nvPr/>
        </p:nvSpPr>
        <p:spPr>
          <a:xfrm>
            <a:off x="812800" y="4056955"/>
            <a:ext cx="3556000" cy="552450"/>
          </a:xfrm>
          <a:prstGeom prst="rect">
            <a:avLst/>
          </a:prstGeom>
          <a:solidFill>
            <a:srgbClr val="DEDEDE"/>
          </a:solidFill>
          <a:ln>
            <a:noFill/>
          </a:ln>
          <a:effectLst/>
        </p:spPr>
        <p:txBody>
          <a:bodyPr rtlCol="0" anchor="ctr"/>
          <a:lstStyle/>
          <a:p/>
        </p:txBody>
      </p:sp>
      <p:sp>
        <p:nvSpPr>
          <p:cNvPr id="42" name="Rectangle 41"/>
          <p:cNvSpPr/>
          <p:nvPr/>
        </p:nvSpPr>
        <p:spPr>
          <a:xfrm>
            <a:off x="812800" y="4603055"/>
            <a:ext cx="3556000" cy="6350"/>
          </a:xfrm>
          <a:prstGeom prst="rect">
            <a:avLst/>
          </a:prstGeom>
          <a:solidFill>
            <a:srgbClr val="D0D0D0"/>
          </a:solidFill>
          <a:ln>
            <a:noFill/>
          </a:ln>
          <a:effectLst/>
        </p:spPr>
        <p:txBody>
          <a:bodyPr rtlCol="0" anchor="ctr"/>
          <a:lstStyle/>
          <a:p>
            <a:pPr algn="ctr"/>
          </a:p>
        </p:txBody>
      </p:sp>
      <p:sp>
        <p:nvSpPr>
          <p:cNvPr id="43" name="Rectangle 42"/>
          <p:cNvSpPr/>
          <p:nvPr/>
        </p:nvSpPr>
        <p:spPr>
          <a:xfrm>
            <a:off x="4368800" y="4056955"/>
            <a:ext cx="1397000" cy="552450"/>
          </a:xfrm>
          <a:prstGeom prst="rect">
            <a:avLst/>
          </a:prstGeom>
          <a:solidFill>
            <a:srgbClr val="DEDEDE"/>
          </a:solidFill>
          <a:ln>
            <a:noFill/>
          </a:ln>
          <a:effectLst/>
        </p:spPr>
        <p:txBody>
          <a:bodyPr rtlCol="0" anchor="ctr"/>
          <a:lstStyle/>
          <a:p/>
        </p:txBody>
      </p:sp>
      <p:sp>
        <p:nvSpPr>
          <p:cNvPr id="44" name="Rectangle 43"/>
          <p:cNvSpPr/>
          <p:nvPr/>
        </p:nvSpPr>
        <p:spPr>
          <a:xfrm>
            <a:off x="4368800" y="4603055"/>
            <a:ext cx="1397000" cy="6350"/>
          </a:xfrm>
          <a:prstGeom prst="rect">
            <a:avLst/>
          </a:prstGeom>
          <a:solidFill>
            <a:srgbClr val="D0D0D0"/>
          </a:solidFill>
          <a:ln>
            <a:noFill/>
          </a:ln>
          <a:effectLst/>
        </p:spPr>
        <p:txBody>
          <a:bodyPr rtlCol="0" anchor="ctr"/>
          <a:lstStyle/>
          <a:p>
            <a:pPr algn="ctr"/>
          </a:p>
        </p:txBody>
      </p:sp>
      <p:sp>
        <p:nvSpPr>
          <p:cNvPr id="45" name="Rectangle 44"/>
          <p:cNvSpPr/>
          <p:nvPr/>
        </p:nvSpPr>
        <p:spPr>
          <a:xfrm>
            <a:off x="5765800" y="4056955"/>
            <a:ext cx="1651000" cy="552450"/>
          </a:xfrm>
          <a:prstGeom prst="rect">
            <a:avLst/>
          </a:prstGeom>
          <a:solidFill>
            <a:srgbClr val="DEDEDE"/>
          </a:solidFill>
          <a:ln>
            <a:noFill/>
          </a:ln>
          <a:effectLst/>
        </p:spPr>
        <p:txBody>
          <a:bodyPr rtlCol="0" anchor="ctr"/>
          <a:lstStyle/>
          <a:p/>
        </p:txBody>
      </p:sp>
      <p:sp>
        <p:nvSpPr>
          <p:cNvPr id="46" name="Rectangle 45"/>
          <p:cNvSpPr/>
          <p:nvPr/>
        </p:nvSpPr>
        <p:spPr>
          <a:xfrm>
            <a:off x="5765800" y="4603055"/>
            <a:ext cx="1651000" cy="6350"/>
          </a:xfrm>
          <a:prstGeom prst="rect">
            <a:avLst/>
          </a:prstGeom>
          <a:solidFill>
            <a:srgbClr val="D0D0D0"/>
          </a:solidFill>
          <a:ln>
            <a:noFill/>
          </a:ln>
          <a:effectLst/>
        </p:spPr>
        <p:txBody>
          <a:bodyPr rtlCol="0" anchor="ctr"/>
          <a:lstStyle/>
          <a:p>
            <a:pPr algn="ctr"/>
          </a:p>
        </p:txBody>
      </p:sp>
      <p:sp>
        <p:nvSpPr>
          <p:cNvPr id="47" name="Rounded Rectangle 46"/>
          <p:cNvSpPr/>
          <p:nvPr/>
        </p:nvSpPr>
        <p:spPr>
          <a:xfrm>
            <a:off x="7670800" y="1869380"/>
            <a:ext cx="3708400" cy="2895600"/>
          </a:xfrm>
          <a:prstGeom prst="roundRect">
            <a:avLst>
              <a:gd name="adj" fmla="val 877"/>
            </a:avLst>
          </a:prstGeom>
          <a:solidFill>
            <a:srgbClr val="FFFFFF"/>
          </a:solidFill>
          <a:ln>
            <a:noFill/>
          </a:ln>
          <a:effectLst/>
        </p:spPr>
        <p:txBody>
          <a:bodyPr rtlCol="0" anchor="ctr"/>
          <a:lstStyle/>
          <a:p/>
        </p:txBody>
      </p:sp>
      <p:sp>
        <p:nvSpPr>
          <p:cNvPr id="48" name="Rectangle 47"/>
          <p:cNvSpPr/>
          <p:nvPr/>
        </p:nvSpPr>
        <p:spPr>
          <a:xfrm>
            <a:off x="7670800" y="1869380"/>
            <a:ext cx="3708400" cy="50800"/>
          </a:xfrm>
          <a:prstGeom prst="rect">
            <a:avLst/>
          </a:prstGeom>
          <a:solidFill>
            <a:srgbClr val="DEDEDE"/>
          </a:solidFill>
          <a:ln>
            <a:noFill/>
          </a:ln>
          <a:effectLst/>
        </p:spPr>
        <p:txBody>
          <a:bodyPr rtlCol="0" anchor="ctr"/>
          <a:lstStyle/>
          <a:p>
            <a:pPr algn="ctr"/>
          </a:p>
        </p:txBody>
      </p:sp>
      <p:sp>
        <p:nvSpPr>
          <p:cNvPr id="49" name="Rectangle 48"/>
          <p:cNvSpPr/>
          <p:nvPr/>
        </p:nvSpPr>
        <p:spPr>
          <a:xfrm>
            <a:off x="7899400" y="3628330"/>
            <a:ext cx="3251200" cy="12700"/>
          </a:xfrm>
          <a:prstGeom prst="rect">
            <a:avLst/>
          </a:prstGeom>
          <a:solidFill>
            <a:srgbClr val="D0D0D0"/>
          </a:solidFill>
          <a:ln>
            <a:noFill/>
          </a:ln>
          <a:effectLst/>
        </p:spPr>
        <p:txBody>
          <a:bodyPr rtlCol="0" anchor="ctr"/>
          <a:lstStyle/>
          <a:p>
            <a:pPr algn="ctr"/>
          </a:p>
        </p:txBody>
      </p:sp>
      <p:sp>
        <p:nvSpPr>
          <p:cNvPr id="50" name="Rounded Rectangle 49"/>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51" name="Rounded Rectangle 50"/>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52" name="TextBox 51"/>
          <p:cNvSpPr txBox="1"/>
          <p:nvPr/>
        </p:nvSpPr>
        <p:spPr>
          <a:xfrm>
            <a:off x="927100" y="850900"/>
            <a:ext cx="1736661" cy="182879"/>
          </a:xfrm>
          <a:prstGeom prst="rect">
            <a:avLst/>
          </a:prstGeom>
          <a:noFill/>
        </p:spPr>
        <p:txBody>
          <a:bodyPr wrap="square" lIns="0" rIns="0" tIns="0" bIns="0" anchor="t">
            <a:spAutoFit/>
          </a:bodyPr>
          <a:lstStyle/>
          <a:p>
            <a:pPr algn="l"/>
            <a:r>
              <a:rPr sz="1200" b="1" i="0" spc="150">
                <a:solidFill>
                  <a:srgbClr val="111111"/>
                </a:solidFill>
                <a:latin typeface="Arial"/>
              </a:rPr>
              <a:t>SECTION 09 | 1:15</a:t>
            </a:r>
          </a:p>
        </p:txBody>
      </p:sp>
      <p:sp>
        <p:nvSpPr>
          <p:cNvPr id="53" name="TextBox 52"/>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Sources, uses and loan request</a:t>
            </a:r>
          </a:p>
        </p:txBody>
      </p:sp>
      <p:sp>
        <p:nvSpPr>
          <p:cNvPr id="54" name="TextBox 53"/>
          <p:cNvSpPr txBox="1"/>
          <p:nvPr/>
        </p:nvSpPr>
        <p:spPr>
          <a:xfrm>
            <a:off x="952500" y="1958280"/>
            <a:ext cx="3433064" cy="215900"/>
          </a:xfrm>
          <a:prstGeom prst="rect">
            <a:avLst/>
          </a:prstGeom>
          <a:noFill/>
        </p:spPr>
        <p:txBody>
          <a:bodyPr wrap="square" lIns="0" rIns="0" tIns="0" bIns="0" anchor="t">
            <a:spAutoFit/>
          </a:bodyPr>
          <a:lstStyle/>
          <a:p>
            <a:pPr algn="l"/>
            <a:r>
              <a:rPr sz="1300" b="1" i="0">
                <a:solidFill>
                  <a:srgbClr val="FFFFFF"/>
                </a:solidFill>
                <a:latin typeface="Arial"/>
              </a:rPr>
              <a:t>Sources of funds</a:t>
            </a:r>
          </a:p>
        </p:txBody>
      </p:sp>
      <p:sp>
        <p:nvSpPr>
          <p:cNvPr id="55" name="TextBox 54"/>
          <p:cNvSpPr txBox="1"/>
          <p:nvPr/>
        </p:nvSpPr>
        <p:spPr>
          <a:xfrm>
            <a:off x="4508500" y="1958280"/>
            <a:ext cx="1187704" cy="215900"/>
          </a:xfrm>
          <a:prstGeom prst="rect">
            <a:avLst/>
          </a:prstGeom>
          <a:noFill/>
        </p:spPr>
        <p:txBody>
          <a:bodyPr wrap="square" lIns="0" rIns="0" tIns="0" bIns="0" anchor="t">
            <a:spAutoFit/>
          </a:bodyPr>
          <a:lstStyle/>
          <a:p>
            <a:pPr algn="l"/>
            <a:r>
              <a:rPr sz="1300" b="1" i="0">
                <a:solidFill>
                  <a:srgbClr val="FFFFFF"/>
                </a:solidFill>
                <a:latin typeface="Arial"/>
              </a:rPr>
              <a:t>Amount</a:t>
            </a:r>
          </a:p>
        </p:txBody>
      </p:sp>
      <p:sp>
        <p:nvSpPr>
          <p:cNvPr id="56" name="TextBox 55"/>
          <p:cNvSpPr txBox="1"/>
          <p:nvPr/>
        </p:nvSpPr>
        <p:spPr>
          <a:xfrm>
            <a:off x="5905500" y="1958280"/>
            <a:ext cx="1451864" cy="215900"/>
          </a:xfrm>
          <a:prstGeom prst="rect">
            <a:avLst/>
          </a:prstGeom>
          <a:noFill/>
        </p:spPr>
        <p:txBody>
          <a:bodyPr wrap="square" lIns="0" rIns="0" tIns="0" bIns="0" anchor="t">
            <a:spAutoFit/>
          </a:bodyPr>
          <a:lstStyle/>
          <a:p>
            <a:pPr algn="l"/>
            <a:r>
              <a:rPr sz="1300" b="1" i="0">
                <a:solidFill>
                  <a:srgbClr val="FFFFFF"/>
                </a:solidFill>
                <a:latin typeface="Arial"/>
              </a:rPr>
              <a:t>Status</a:t>
            </a:r>
          </a:p>
        </p:txBody>
      </p:sp>
      <p:sp>
        <p:nvSpPr>
          <p:cNvPr id="57" name="TextBox 56"/>
          <p:cNvSpPr txBox="1"/>
          <p:nvPr/>
        </p:nvSpPr>
        <p:spPr>
          <a:xfrm>
            <a:off x="952500" y="2339280"/>
            <a:ext cx="3433064" cy="219075"/>
          </a:xfrm>
          <a:prstGeom prst="rect">
            <a:avLst/>
          </a:prstGeom>
          <a:noFill/>
        </p:spPr>
        <p:txBody>
          <a:bodyPr wrap="square" lIns="0" rIns="0" tIns="0" bIns="0" anchor="t">
            <a:spAutoFit/>
          </a:bodyPr>
          <a:lstStyle/>
          <a:p>
            <a:pPr algn="l"/>
            <a:r>
              <a:rPr sz="1300" b="0" i="0">
                <a:solidFill>
                  <a:srgbClr val="111111"/>
                </a:solidFill>
                <a:latin typeface="Arial"/>
              </a:rPr>
              <a:t>Construction or development loan</a:t>
            </a:r>
          </a:p>
        </p:txBody>
      </p:sp>
      <p:sp>
        <p:nvSpPr>
          <p:cNvPr id="58" name="TextBox 57"/>
          <p:cNvSpPr txBox="1"/>
          <p:nvPr/>
        </p:nvSpPr>
        <p:spPr>
          <a:xfrm>
            <a:off x="4508500" y="2339280"/>
            <a:ext cx="1187704" cy="219075"/>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59" name="TextBox 58"/>
          <p:cNvSpPr txBox="1"/>
          <p:nvPr/>
        </p:nvSpPr>
        <p:spPr>
          <a:xfrm>
            <a:off x="5905500" y="2339280"/>
            <a:ext cx="1451864" cy="219075"/>
          </a:xfrm>
          <a:prstGeom prst="rect">
            <a:avLst/>
          </a:prstGeom>
          <a:noFill/>
        </p:spPr>
        <p:txBody>
          <a:bodyPr wrap="square" lIns="0" rIns="0" tIns="0" bIns="0" anchor="t">
            <a:spAutoFit/>
          </a:bodyPr>
          <a:lstStyle/>
          <a:p>
            <a:pPr algn="l"/>
            <a:r>
              <a:rPr sz="1300" b="0" i="1">
                <a:solidFill>
                  <a:srgbClr val="8C8C8C"/>
                </a:solidFill>
                <a:latin typeface="Arial"/>
              </a:rPr>
              <a:t>[Proposed]</a:t>
            </a:r>
          </a:p>
        </p:txBody>
      </p:sp>
      <p:sp>
        <p:nvSpPr>
          <p:cNvPr id="60" name="TextBox 59"/>
          <p:cNvSpPr txBox="1"/>
          <p:nvPr/>
        </p:nvSpPr>
        <p:spPr>
          <a:xfrm>
            <a:off x="952500" y="2710755"/>
            <a:ext cx="3433064" cy="203200"/>
          </a:xfrm>
          <a:prstGeom prst="rect">
            <a:avLst/>
          </a:prstGeom>
          <a:noFill/>
        </p:spPr>
        <p:txBody>
          <a:bodyPr wrap="square" lIns="0" rIns="0" tIns="0" bIns="0" anchor="t">
            <a:spAutoFit/>
          </a:bodyPr>
          <a:lstStyle/>
          <a:p>
            <a:pPr algn="l"/>
            <a:r>
              <a:rPr sz="1300" b="0" i="0">
                <a:solidFill>
                  <a:srgbClr val="111111"/>
                </a:solidFill>
                <a:latin typeface="Arial"/>
              </a:rPr>
              <a:t>Developer equity</a:t>
            </a:r>
          </a:p>
        </p:txBody>
      </p:sp>
      <p:sp>
        <p:nvSpPr>
          <p:cNvPr id="61" name="TextBox 60"/>
          <p:cNvSpPr txBox="1"/>
          <p:nvPr/>
        </p:nvSpPr>
        <p:spPr>
          <a:xfrm>
            <a:off x="4508500" y="2710755"/>
            <a:ext cx="118770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62" name="TextBox 61"/>
          <p:cNvSpPr txBox="1"/>
          <p:nvPr/>
        </p:nvSpPr>
        <p:spPr>
          <a:xfrm>
            <a:off x="5905500" y="2710755"/>
            <a:ext cx="1451864" cy="203200"/>
          </a:xfrm>
          <a:prstGeom prst="rect">
            <a:avLst/>
          </a:prstGeom>
          <a:noFill/>
        </p:spPr>
        <p:txBody>
          <a:bodyPr wrap="square" lIns="0" rIns="0" tIns="0" bIns="0" anchor="t">
            <a:spAutoFit/>
          </a:bodyPr>
          <a:lstStyle/>
          <a:p>
            <a:pPr algn="l"/>
            <a:r>
              <a:rPr sz="1300" b="0" i="1">
                <a:solidFill>
                  <a:srgbClr val="8C8C8C"/>
                </a:solidFill>
                <a:latin typeface="Arial"/>
              </a:rPr>
              <a:t>[To document]</a:t>
            </a:r>
          </a:p>
        </p:txBody>
      </p:sp>
      <p:sp>
        <p:nvSpPr>
          <p:cNvPr id="63" name="TextBox 62"/>
          <p:cNvSpPr txBox="1"/>
          <p:nvPr/>
        </p:nvSpPr>
        <p:spPr>
          <a:xfrm>
            <a:off x="952500" y="3066355"/>
            <a:ext cx="3433064" cy="203200"/>
          </a:xfrm>
          <a:prstGeom prst="rect">
            <a:avLst/>
          </a:prstGeom>
          <a:noFill/>
        </p:spPr>
        <p:txBody>
          <a:bodyPr wrap="square" lIns="0" rIns="0" tIns="0" bIns="0" anchor="t">
            <a:spAutoFit/>
          </a:bodyPr>
          <a:lstStyle/>
          <a:p>
            <a:pPr algn="l"/>
            <a:r>
              <a:rPr sz="1300" b="0" i="0">
                <a:solidFill>
                  <a:srgbClr val="111111"/>
                </a:solidFill>
                <a:latin typeface="Arial"/>
              </a:rPr>
              <a:t>Grants or subsidy</a:t>
            </a:r>
          </a:p>
        </p:txBody>
      </p:sp>
      <p:sp>
        <p:nvSpPr>
          <p:cNvPr id="64" name="TextBox 63"/>
          <p:cNvSpPr txBox="1"/>
          <p:nvPr/>
        </p:nvSpPr>
        <p:spPr>
          <a:xfrm>
            <a:off x="4508500" y="3066355"/>
            <a:ext cx="118770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65" name="TextBox 64"/>
          <p:cNvSpPr txBox="1"/>
          <p:nvPr/>
        </p:nvSpPr>
        <p:spPr>
          <a:xfrm>
            <a:off x="5905500" y="3066355"/>
            <a:ext cx="1451864" cy="203200"/>
          </a:xfrm>
          <a:prstGeom prst="rect">
            <a:avLst/>
          </a:prstGeom>
          <a:noFill/>
        </p:spPr>
        <p:txBody>
          <a:bodyPr wrap="square" lIns="0" rIns="0" tIns="0" bIns="0" anchor="t">
            <a:spAutoFit/>
          </a:bodyPr>
          <a:lstStyle/>
          <a:p>
            <a:pPr algn="l"/>
            <a:r>
              <a:rPr sz="1300" b="0" i="1">
                <a:solidFill>
                  <a:srgbClr val="8C8C8C"/>
                </a:solidFill>
                <a:latin typeface="Arial"/>
              </a:rPr>
              <a:t>[Applied / Needed]</a:t>
            </a:r>
          </a:p>
        </p:txBody>
      </p:sp>
      <p:sp>
        <p:nvSpPr>
          <p:cNvPr id="66" name="TextBox 65"/>
          <p:cNvSpPr txBox="1"/>
          <p:nvPr/>
        </p:nvSpPr>
        <p:spPr>
          <a:xfrm>
            <a:off x="952500" y="3421955"/>
            <a:ext cx="3433064" cy="203200"/>
          </a:xfrm>
          <a:prstGeom prst="rect">
            <a:avLst/>
          </a:prstGeom>
          <a:noFill/>
        </p:spPr>
        <p:txBody>
          <a:bodyPr wrap="square" lIns="0" rIns="0" tIns="0" bIns="0" anchor="t">
            <a:spAutoFit/>
          </a:bodyPr>
          <a:lstStyle/>
          <a:p>
            <a:pPr algn="l"/>
            <a:r>
              <a:rPr sz="1300" b="0" i="0">
                <a:solidFill>
                  <a:srgbClr val="111111"/>
                </a:solidFill>
                <a:latin typeface="Arial"/>
              </a:rPr>
              <a:t>Other sources</a:t>
            </a:r>
          </a:p>
        </p:txBody>
      </p:sp>
      <p:sp>
        <p:nvSpPr>
          <p:cNvPr id="67" name="TextBox 66"/>
          <p:cNvSpPr txBox="1"/>
          <p:nvPr/>
        </p:nvSpPr>
        <p:spPr>
          <a:xfrm>
            <a:off x="4508500" y="3421955"/>
            <a:ext cx="118770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68" name="TextBox 67"/>
          <p:cNvSpPr txBox="1"/>
          <p:nvPr/>
        </p:nvSpPr>
        <p:spPr>
          <a:xfrm>
            <a:off x="5905500" y="3421955"/>
            <a:ext cx="1451864" cy="203200"/>
          </a:xfrm>
          <a:prstGeom prst="rect">
            <a:avLst/>
          </a:prstGeom>
          <a:noFill/>
        </p:spPr>
        <p:txBody>
          <a:bodyPr wrap="square" lIns="0" rIns="0" tIns="0" bIns="0" anchor="t">
            <a:spAutoFit/>
          </a:bodyPr>
          <a:lstStyle/>
          <a:p>
            <a:pPr algn="l"/>
            <a:r>
              <a:rPr sz="1300" b="0" i="1">
                <a:solidFill>
                  <a:srgbClr val="8C8C8C"/>
                </a:solidFill>
                <a:latin typeface="Arial"/>
              </a:rPr>
              <a:t>[Status]</a:t>
            </a:r>
          </a:p>
        </p:txBody>
      </p:sp>
      <p:sp>
        <p:nvSpPr>
          <p:cNvPr id="69" name="TextBox 68"/>
          <p:cNvSpPr txBox="1"/>
          <p:nvPr/>
        </p:nvSpPr>
        <p:spPr>
          <a:xfrm>
            <a:off x="952500" y="3777555"/>
            <a:ext cx="3433064" cy="203200"/>
          </a:xfrm>
          <a:prstGeom prst="rect">
            <a:avLst/>
          </a:prstGeom>
          <a:noFill/>
        </p:spPr>
        <p:txBody>
          <a:bodyPr wrap="square" lIns="0" rIns="0" tIns="0" bIns="0" anchor="t">
            <a:spAutoFit/>
          </a:bodyPr>
          <a:lstStyle/>
          <a:p>
            <a:pPr algn="l"/>
            <a:r>
              <a:rPr sz="1300" b="0" i="0">
                <a:solidFill>
                  <a:srgbClr val="111111"/>
                </a:solidFill>
                <a:latin typeface="Arial"/>
              </a:rPr>
              <a:t>Remaining gap</a:t>
            </a:r>
          </a:p>
        </p:txBody>
      </p:sp>
      <p:sp>
        <p:nvSpPr>
          <p:cNvPr id="70" name="TextBox 69"/>
          <p:cNvSpPr txBox="1"/>
          <p:nvPr/>
        </p:nvSpPr>
        <p:spPr>
          <a:xfrm>
            <a:off x="4508500" y="3777555"/>
            <a:ext cx="1187704" cy="203200"/>
          </a:xfrm>
          <a:prstGeom prst="rect">
            <a:avLst/>
          </a:prstGeom>
          <a:noFill/>
        </p:spPr>
        <p:txBody>
          <a:bodyPr wrap="square" lIns="0" rIns="0" tIns="0" bIns="0" anchor="t">
            <a:spAutoFit/>
          </a:bodyPr>
          <a:lstStyle/>
          <a:p>
            <a:pPr algn="l"/>
            <a:r>
              <a:rPr sz="1300" b="0" i="1">
                <a:solidFill>
                  <a:srgbClr val="8C8C8C"/>
                </a:solidFill>
                <a:latin typeface="Arial"/>
              </a:rPr>
              <a:t>[$]</a:t>
            </a:r>
          </a:p>
        </p:txBody>
      </p:sp>
      <p:sp>
        <p:nvSpPr>
          <p:cNvPr id="71" name="TextBox 70"/>
          <p:cNvSpPr txBox="1"/>
          <p:nvPr/>
        </p:nvSpPr>
        <p:spPr>
          <a:xfrm>
            <a:off x="5905500" y="3777555"/>
            <a:ext cx="1451864" cy="203200"/>
          </a:xfrm>
          <a:prstGeom prst="rect">
            <a:avLst/>
          </a:prstGeom>
          <a:noFill/>
        </p:spPr>
        <p:txBody>
          <a:bodyPr wrap="square" lIns="0" rIns="0" tIns="0" bIns="0" anchor="t">
            <a:spAutoFit/>
          </a:bodyPr>
          <a:lstStyle/>
          <a:p>
            <a:pPr algn="l"/>
            <a:r>
              <a:rPr sz="1300" b="0" i="1">
                <a:solidFill>
                  <a:srgbClr val="8C8C8C"/>
                </a:solidFill>
                <a:latin typeface="Arial"/>
              </a:rPr>
              <a:t>[Unfunded]</a:t>
            </a:r>
          </a:p>
        </p:txBody>
      </p:sp>
      <p:sp>
        <p:nvSpPr>
          <p:cNvPr id="72" name="TextBox 71"/>
          <p:cNvSpPr txBox="1"/>
          <p:nvPr/>
        </p:nvSpPr>
        <p:spPr>
          <a:xfrm>
            <a:off x="952500" y="4133155"/>
            <a:ext cx="3433064" cy="400050"/>
          </a:xfrm>
          <a:prstGeom prst="rect">
            <a:avLst/>
          </a:prstGeom>
          <a:noFill/>
        </p:spPr>
        <p:txBody>
          <a:bodyPr wrap="square" lIns="0" rIns="0" tIns="0" bIns="0" anchor="t">
            <a:spAutoFit/>
          </a:bodyPr>
          <a:lstStyle/>
          <a:p>
            <a:pPr algn="l"/>
            <a:r>
              <a:rPr sz="1300" b="1" i="0">
                <a:solidFill>
                  <a:srgbClr val="111111"/>
                </a:solidFill>
                <a:latin typeface="Arial"/>
              </a:rPr>
              <a:t>Total sources = total uses</a:t>
            </a:r>
          </a:p>
        </p:txBody>
      </p:sp>
      <p:sp>
        <p:nvSpPr>
          <p:cNvPr id="73" name="TextBox 72"/>
          <p:cNvSpPr txBox="1"/>
          <p:nvPr/>
        </p:nvSpPr>
        <p:spPr>
          <a:xfrm>
            <a:off x="4508500" y="4133155"/>
            <a:ext cx="1187704" cy="400050"/>
          </a:xfrm>
          <a:prstGeom prst="rect">
            <a:avLst/>
          </a:prstGeom>
          <a:noFill/>
        </p:spPr>
        <p:txBody>
          <a:bodyPr wrap="square" lIns="0" rIns="0" tIns="0" bIns="0" anchor="t">
            <a:spAutoFit/>
          </a:bodyPr>
          <a:lstStyle/>
          <a:p>
            <a:pPr algn="l"/>
            <a:r>
              <a:rPr sz="1300" b="1" i="0">
                <a:solidFill>
                  <a:srgbClr val="111111"/>
                </a:solidFill>
                <a:latin typeface="Arial"/>
              </a:rPr>
              <a:t>[$]</a:t>
            </a:r>
          </a:p>
        </p:txBody>
      </p:sp>
      <p:sp>
        <p:nvSpPr>
          <p:cNvPr id="74" name="TextBox 73"/>
          <p:cNvSpPr txBox="1"/>
          <p:nvPr/>
        </p:nvSpPr>
        <p:spPr>
          <a:xfrm>
            <a:off x="5905500" y="4133155"/>
            <a:ext cx="1451864" cy="400050"/>
          </a:xfrm>
          <a:prstGeom prst="rect">
            <a:avLst/>
          </a:prstGeom>
          <a:noFill/>
        </p:spPr>
        <p:txBody>
          <a:bodyPr wrap="square" lIns="0" rIns="0" tIns="0" bIns="0" anchor="t">
            <a:spAutoFit/>
          </a:bodyPr>
          <a:lstStyle/>
          <a:p>
            <a:pPr algn="l"/>
            <a:r>
              <a:rPr sz="1300" b="1" i="0">
                <a:solidFill>
                  <a:srgbClr val="111111"/>
                </a:solidFill>
                <a:latin typeface="Arial"/>
              </a:rPr>
              <a:t>Must match slide 8</a:t>
            </a:r>
          </a:p>
        </p:txBody>
      </p:sp>
      <p:sp>
        <p:nvSpPr>
          <p:cNvPr id="75" name="TextBox 74"/>
          <p:cNvSpPr txBox="1"/>
          <p:nvPr/>
        </p:nvSpPr>
        <p:spPr>
          <a:xfrm>
            <a:off x="7899400" y="2148780"/>
            <a:ext cx="3406648" cy="243840"/>
          </a:xfrm>
          <a:prstGeom prst="rect">
            <a:avLst/>
          </a:prstGeom>
          <a:noFill/>
        </p:spPr>
        <p:txBody>
          <a:bodyPr wrap="square" lIns="0" rIns="0" tIns="0" bIns="0" anchor="t">
            <a:spAutoFit/>
          </a:bodyPr>
          <a:lstStyle/>
          <a:p>
            <a:pPr algn="l"/>
            <a:r>
              <a:rPr sz="1600" b="1" i="0">
                <a:solidFill>
                  <a:srgbClr val="111111"/>
                </a:solidFill>
                <a:latin typeface="Arial"/>
              </a:rPr>
              <a:t>Loan request</a:t>
            </a:r>
          </a:p>
        </p:txBody>
      </p:sp>
      <p:sp>
        <p:nvSpPr>
          <p:cNvPr id="76" name="TextBox 75"/>
          <p:cNvSpPr txBox="1"/>
          <p:nvPr/>
        </p:nvSpPr>
        <p:spPr>
          <a:xfrm>
            <a:off x="7899400" y="2472630"/>
            <a:ext cx="3406648" cy="198120"/>
          </a:xfrm>
          <a:prstGeom prst="rect">
            <a:avLst/>
          </a:prstGeom>
          <a:noFill/>
        </p:spPr>
        <p:txBody>
          <a:bodyPr wrap="square" lIns="0" rIns="0" tIns="0" bIns="0" anchor="t">
            <a:spAutoFit/>
          </a:bodyPr>
          <a:lstStyle/>
          <a:p>
            <a:pPr algn="l"/>
            <a:r>
              <a:rPr sz="1300" b="0" i="0">
                <a:solidFill>
                  <a:srgbClr val="111111"/>
                </a:solidFill>
                <a:latin typeface="Arial"/>
              </a:rPr>
              <a:t>Appraised value</a:t>
            </a:r>
          </a:p>
        </p:txBody>
      </p:sp>
      <p:sp>
        <p:nvSpPr>
          <p:cNvPr id="77" name="TextBox 76"/>
          <p:cNvSpPr txBox="1"/>
          <p:nvPr/>
        </p:nvSpPr>
        <p:spPr>
          <a:xfrm>
            <a:off x="7899400" y="2758380"/>
            <a:ext cx="3406648" cy="213360"/>
          </a:xfrm>
          <a:prstGeom prst="rect">
            <a:avLst/>
          </a:prstGeom>
          <a:noFill/>
        </p:spPr>
        <p:txBody>
          <a:bodyPr wrap="square" lIns="0" rIns="0" tIns="0" bIns="0" anchor="t">
            <a:spAutoFit/>
          </a:bodyPr>
          <a:lstStyle/>
          <a:p>
            <a:pPr algn="l"/>
            <a:r>
              <a:rPr sz="1400" b="0" i="1">
                <a:solidFill>
                  <a:srgbClr val="8C8C8C"/>
                </a:solidFill>
                <a:latin typeface="Arial"/>
              </a:rPr>
              <a:t>[$]</a:t>
            </a:r>
          </a:p>
        </p:txBody>
      </p:sp>
      <p:sp>
        <p:nvSpPr>
          <p:cNvPr id="78" name="TextBox 77"/>
          <p:cNvSpPr txBox="1"/>
          <p:nvPr/>
        </p:nvSpPr>
        <p:spPr>
          <a:xfrm>
            <a:off x="7899400" y="3050480"/>
            <a:ext cx="3406648" cy="198120"/>
          </a:xfrm>
          <a:prstGeom prst="rect">
            <a:avLst/>
          </a:prstGeom>
          <a:noFill/>
        </p:spPr>
        <p:txBody>
          <a:bodyPr wrap="square" lIns="0" rIns="0" tIns="0" bIns="0" anchor="t">
            <a:spAutoFit/>
          </a:bodyPr>
          <a:lstStyle/>
          <a:p>
            <a:pPr algn="l"/>
            <a:r>
              <a:rPr sz="1300" b="0" i="0">
                <a:solidFill>
                  <a:srgbClr val="111111"/>
                </a:solidFill>
                <a:latin typeface="Arial"/>
              </a:rPr>
              <a:t>× Loan-to-value ratio</a:t>
            </a:r>
          </a:p>
        </p:txBody>
      </p:sp>
      <p:sp>
        <p:nvSpPr>
          <p:cNvPr id="79" name="TextBox 78"/>
          <p:cNvSpPr txBox="1"/>
          <p:nvPr/>
        </p:nvSpPr>
        <p:spPr>
          <a:xfrm>
            <a:off x="7899400" y="3336230"/>
            <a:ext cx="3406648" cy="213360"/>
          </a:xfrm>
          <a:prstGeom prst="rect">
            <a:avLst/>
          </a:prstGeom>
          <a:noFill/>
        </p:spPr>
        <p:txBody>
          <a:bodyPr wrap="square" lIns="0" rIns="0" tIns="0" bIns="0" anchor="t">
            <a:spAutoFit/>
          </a:bodyPr>
          <a:lstStyle/>
          <a:p>
            <a:pPr algn="l"/>
            <a:r>
              <a:rPr sz="1400" b="0" i="1">
                <a:solidFill>
                  <a:srgbClr val="8C8C8C"/>
                </a:solidFill>
                <a:latin typeface="Arial"/>
              </a:rPr>
              <a:t>[__%]</a:t>
            </a:r>
          </a:p>
        </p:txBody>
      </p:sp>
      <p:sp>
        <p:nvSpPr>
          <p:cNvPr id="80" name="TextBox 79"/>
          <p:cNvSpPr txBox="1"/>
          <p:nvPr/>
        </p:nvSpPr>
        <p:spPr>
          <a:xfrm>
            <a:off x="7899400" y="3717230"/>
            <a:ext cx="3406648" cy="198120"/>
          </a:xfrm>
          <a:prstGeom prst="rect">
            <a:avLst/>
          </a:prstGeom>
          <a:noFill/>
        </p:spPr>
        <p:txBody>
          <a:bodyPr wrap="square" lIns="0" rIns="0" tIns="0" bIns="0" anchor="t">
            <a:spAutoFit/>
          </a:bodyPr>
          <a:lstStyle/>
          <a:p>
            <a:pPr algn="l"/>
            <a:r>
              <a:rPr sz="1300" b="1" i="0">
                <a:solidFill>
                  <a:srgbClr val="111111"/>
                </a:solidFill>
                <a:latin typeface="Arial"/>
              </a:rPr>
              <a:t>= Loan request</a:t>
            </a:r>
          </a:p>
        </p:txBody>
      </p:sp>
      <p:sp>
        <p:nvSpPr>
          <p:cNvPr id="81" name="TextBox 80"/>
          <p:cNvSpPr txBox="1"/>
          <p:nvPr/>
        </p:nvSpPr>
        <p:spPr>
          <a:xfrm>
            <a:off x="7899400" y="4002980"/>
            <a:ext cx="3406648" cy="274320"/>
          </a:xfrm>
          <a:prstGeom prst="rect">
            <a:avLst/>
          </a:prstGeom>
          <a:noFill/>
        </p:spPr>
        <p:txBody>
          <a:bodyPr wrap="square" lIns="0" rIns="0" tIns="0" bIns="0" anchor="t">
            <a:spAutoFit/>
          </a:bodyPr>
          <a:lstStyle/>
          <a:p>
            <a:pPr algn="l"/>
            <a:r>
              <a:rPr sz="1800" b="1" i="0">
                <a:solidFill>
                  <a:srgbClr val="333333"/>
                </a:solidFill>
                <a:latin typeface="Arial"/>
              </a:rPr>
              <a:t>[$]</a:t>
            </a:r>
          </a:p>
        </p:txBody>
      </p:sp>
      <p:sp>
        <p:nvSpPr>
          <p:cNvPr id="82" name="TextBox 81"/>
          <p:cNvSpPr txBox="1"/>
          <p:nvPr/>
        </p:nvSpPr>
        <p:spPr>
          <a:xfrm>
            <a:off x="7899400" y="4358580"/>
            <a:ext cx="3406648" cy="182879"/>
          </a:xfrm>
          <a:prstGeom prst="rect">
            <a:avLst/>
          </a:prstGeom>
          <a:noFill/>
        </p:spPr>
        <p:txBody>
          <a:bodyPr wrap="square" lIns="0" rIns="0" tIns="0" bIns="0" anchor="t">
            <a:spAutoFit/>
          </a:bodyPr>
          <a:lstStyle/>
          <a:p>
            <a:pPr algn="l"/>
            <a:r>
              <a:rPr sz="1200" b="0" i="1">
                <a:solidFill>
                  <a:srgbClr val="8C8C8C"/>
                </a:solidFill>
                <a:latin typeface="Arial"/>
              </a:rPr>
              <a:t>[How we qualify]</a:t>
            </a:r>
          </a:p>
        </p:txBody>
      </p:sp>
      <p:sp>
        <p:nvSpPr>
          <p:cNvPr id="83" name="TextBox 82"/>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84" name="TextBox 83"/>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a:t>
            </a:r>
          </a:p>
        </p:txBody>
      </p:sp>
      <p:sp>
        <p:nvSpPr>
          <p:cNvPr id="85" name="TextBox 84"/>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10</a:t>
            </a:r>
          </a:p>
        </p:txBody>
      </p:sp>
    </p:spTree>
  </p:cSld>
  <p:clrMapOvr>
    <a:masterClrMapping/>
  </p:clrMapOvr>
</p:sld>
</file>

<file path=ppt/slides/slide11.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74043" cy="254000"/>
          </a:xfrm>
          <a:prstGeom prst="roundRect">
            <a:avLst>
              <a:gd name="adj" fmla="val 10000"/>
            </a:avLst>
          </a:prstGeom>
          <a:solidFill>
            <a:srgbClr val="DEDEDE"/>
          </a:solidFill>
          <a:ln>
            <a:noFill/>
          </a:ln>
          <a:effectLst/>
        </p:spPr>
        <p:txBody>
          <a:bodyPr rtlCol="0" anchor="ctr"/>
          <a:lstStyle/>
          <a:p/>
        </p:txBody>
      </p:sp>
      <p:sp>
        <p:nvSpPr>
          <p:cNvPr id="5" name="Rectangle 4"/>
          <p:cNvSpPr/>
          <p:nvPr/>
        </p:nvSpPr>
        <p:spPr>
          <a:xfrm>
            <a:off x="812800" y="1869380"/>
            <a:ext cx="3810000" cy="400050"/>
          </a:xfrm>
          <a:prstGeom prst="rect">
            <a:avLst/>
          </a:prstGeom>
          <a:solidFill>
            <a:srgbClr val="333333"/>
          </a:solidFill>
          <a:ln>
            <a:noFill/>
          </a:ln>
          <a:effectLst/>
        </p:spPr>
        <p:txBody>
          <a:bodyPr rtlCol="0" anchor="ctr"/>
          <a:lstStyle/>
          <a:p/>
        </p:txBody>
      </p:sp>
      <p:sp>
        <p:nvSpPr>
          <p:cNvPr id="6" name="Rectangle 5"/>
          <p:cNvSpPr/>
          <p:nvPr/>
        </p:nvSpPr>
        <p:spPr>
          <a:xfrm>
            <a:off x="812800" y="2231330"/>
            <a:ext cx="3810000" cy="38100"/>
          </a:xfrm>
          <a:prstGeom prst="rect">
            <a:avLst/>
          </a:prstGeom>
          <a:solidFill>
            <a:srgbClr val="DEDEDE"/>
          </a:solidFill>
          <a:ln>
            <a:noFill/>
          </a:ln>
          <a:effectLst/>
        </p:spPr>
        <p:txBody>
          <a:bodyPr rtlCol="0" anchor="ctr"/>
          <a:lstStyle/>
          <a:p>
            <a:pPr algn="ctr"/>
          </a:p>
        </p:txBody>
      </p:sp>
      <p:sp>
        <p:nvSpPr>
          <p:cNvPr id="7" name="Rectangle 6"/>
          <p:cNvSpPr/>
          <p:nvPr/>
        </p:nvSpPr>
        <p:spPr>
          <a:xfrm>
            <a:off x="4622800" y="1869380"/>
            <a:ext cx="3048000" cy="400050"/>
          </a:xfrm>
          <a:prstGeom prst="rect">
            <a:avLst/>
          </a:prstGeom>
          <a:solidFill>
            <a:srgbClr val="333333"/>
          </a:solidFill>
          <a:ln>
            <a:noFill/>
          </a:ln>
          <a:effectLst/>
        </p:spPr>
        <p:txBody>
          <a:bodyPr rtlCol="0" anchor="ctr"/>
          <a:lstStyle/>
          <a:p/>
        </p:txBody>
      </p:sp>
      <p:sp>
        <p:nvSpPr>
          <p:cNvPr id="8" name="Rectangle 7"/>
          <p:cNvSpPr/>
          <p:nvPr/>
        </p:nvSpPr>
        <p:spPr>
          <a:xfrm>
            <a:off x="4622800" y="2231330"/>
            <a:ext cx="3048000" cy="38100"/>
          </a:xfrm>
          <a:prstGeom prst="rect">
            <a:avLst/>
          </a:prstGeom>
          <a:solidFill>
            <a:srgbClr val="DEDEDE"/>
          </a:solidFill>
          <a:ln>
            <a:noFill/>
          </a:ln>
          <a:effectLst/>
        </p:spPr>
        <p:txBody>
          <a:bodyPr rtlCol="0" anchor="ctr"/>
          <a:lstStyle/>
          <a:p>
            <a:pPr algn="ctr"/>
          </a:p>
        </p:txBody>
      </p:sp>
      <p:sp>
        <p:nvSpPr>
          <p:cNvPr id="9" name="Rectangle 8"/>
          <p:cNvSpPr/>
          <p:nvPr/>
        </p:nvSpPr>
        <p:spPr>
          <a:xfrm>
            <a:off x="7670800" y="1869380"/>
            <a:ext cx="3708400" cy="400050"/>
          </a:xfrm>
          <a:prstGeom prst="rect">
            <a:avLst/>
          </a:prstGeom>
          <a:solidFill>
            <a:srgbClr val="333333"/>
          </a:solidFill>
          <a:ln>
            <a:noFill/>
          </a:ln>
          <a:effectLst/>
        </p:spPr>
        <p:txBody>
          <a:bodyPr rtlCol="0" anchor="ctr"/>
          <a:lstStyle/>
          <a:p/>
        </p:txBody>
      </p:sp>
      <p:sp>
        <p:nvSpPr>
          <p:cNvPr id="10" name="Rectangle 9"/>
          <p:cNvSpPr/>
          <p:nvPr/>
        </p:nvSpPr>
        <p:spPr>
          <a:xfrm>
            <a:off x="7670800" y="2231330"/>
            <a:ext cx="3708400" cy="38100"/>
          </a:xfrm>
          <a:prstGeom prst="rect">
            <a:avLst/>
          </a:prstGeom>
          <a:solidFill>
            <a:srgbClr val="DEDEDE"/>
          </a:solidFill>
          <a:ln>
            <a:noFill/>
          </a:ln>
          <a:effectLst/>
        </p:spPr>
        <p:txBody>
          <a:bodyPr rtlCol="0" anchor="ctr"/>
          <a:lstStyle/>
          <a:p>
            <a:pPr algn="ctr"/>
          </a:p>
        </p:txBody>
      </p:sp>
      <p:sp>
        <p:nvSpPr>
          <p:cNvPr id="11" name="Rectangle 10"/>
          <p:cNvSpPr/>
          <p:nvPr/>
        </p:nvSpPr>
        <p:spPr>
          <a:xfrm>
            <a:off x="812800" y="2269430"/>
            <a:ext cx="3810000" cy="377825"/>
          </a:xfrm>
          <a:prstGeom prst="rect">
            <a:avLst/>
          </a:prstGeom>
          <a:solidFill>
            <a:srgbClr val="FFFFFF"/>
          </a:solidFill>
          <a:ln>
            <a:noFill/>
          </a:ln>
          <a:effectLst/>
        </p:spPr>
        <p:txBody>
          <a:bodyPr rtlCol="0" anchor="ctr"/>
          <a:lstStyle/>
          <a:p/>
        </p:txBody>
      </p:sp>
      <p:sp>
        <p:nvSpPr>
          <p:cNvPr id="12" name="Rectangle 11"/>
          <p:cNvSpPr/>
          <p:nvPr/>
        </p:nvSpPr>
        <p:spPr>
          <a:xfrm>
            <a:off x="812800" y="2640905"/>
            <a:ext cx="3810000" cy="6350"/>
          </a:xfrm>
          <a:prstGeom prst="rect">
            <a:avLst/>
          </a:prstGeom>
          <a:solidFill>
            <a:srgbClr val="D0D0D0"/>
          </a:solidFill>
          <a:ln>
            <a:noFill/>
          </a:ln>
          <a:effectLst/>
        </p:spPr>
        <p:txBody>
          <a:bodyPr rtlCol="0" anchor="ctr"/>
          <a:lstStyle/>
          <a:p>
            <a:pPr algn="ctr"/>
          </a:p>
        </p:txBody>
      </p:sp>
      <p:sp>
        <p:nvSpPr>
          <p:cNvPr id="13" name="Rectangle 12"/>
          <p:cNvSpPr/>
          <p:nvPr/>
        </p:nvSpPr>
        <p:spPr>
          <a:xfrm>
            <a:off x="4622800" y="2269430"/>
            <a:ext cx="3048000" cy="377825"/>
          </a:xfrm>
          <a:prstGeom prst="rect">
            <a:avLst/>
          </a:prstGeom>
          <a:solidFill>
            <a:srgbClr val="FFFFFF"/>
          </a:solidFill>
          <a:ln>
            <a:noFill/>
          </a:ln>
          <a:effectLst/>
        </p:spPr>
        <p:txBody>
          <a:bodyPr rtlCol="0" anchor="ctr"/>
          <a:lstStyle/>
          <a:p/>
        </p:txBody>
      </p:sp>
      <p:sp>
        <p:nvSpPr>
          <p:cNvPr id="14" name="Rectangle 13"/>
          <p:cNvSpPr/>
          <p:nvPr/>
        </p:nvSpPr>
        <p:spPr>
          <a:xfrm>
            <a:off x="4622800" y="2640905"/>
            <a:ext cx="3048000" cy="6350"/>
          </a:xfrm>
          <a:prstGeom prst="rect">
            <a:avLst/>
          </a:prstGeom>
          <a:solidFill>
            <a:srgbClr val="D0D0D0"/>
          </a:solidFill>
          <a:ln>
            <a:noFill/>
          </a:ln>
          <a:effectLst/>
        </p:spPr>
        <p:txBody>
          <a:bodyPr rtlCol="0" anchor="ctr"/>
          <a:lstStyle/>
          <a:p>
            <a:pPr algn="ctr"/>
          </a:p>
        </p:txBody>
      </p:sp>
      <p:sp>
        <p:nvSpPr>
          <p:cNvPr id="15" name="Rectangle 14"/>
          <p:cNvSpPr/>
          <p:nvPr/>
        </p:nvSpPr>
        <p:spPr>
          <a:xfrm>
            <a:off x="7670800" y="2269430"/>
            <a:ext cx="3708400" cy="377825"/>
          </a:xfrm>
          <a:prstGeom prst="rect">
            <a:avLst/>
          </a:prstGeom>
          <a:solidFill>
            <a:srgbClr val="FFFFFF"/>
          </a:solidFill>
          <a:ln>
            <a:noFill/>
          </a:ln>
          <a:effectLst/>
        </p:spPr>
        <p:txBody>
          <a:bodyPr rtlCol="0" anchor="ctr"/>
          <a:lstStyle/>
          <a:p/>
        </p:txBody>
      </p:sp>
      <p:sp>
        <p:nvSpPr>
          <p:cNvPr id="16" name="Rectangle 15"/>
          <p:cNvSpPr/>
          <p:nvPr/>
        </p:nvSpPr>
        <p:spPr>
          <a:xfrm>
            <a:off x="7670800" y="2640905"/>
            <a:ext cx="3708400" cy="6350"/>
          </a:xfrm>
          <a:prstGeom prst="rect">
            <a:avLst/>
          </a:prstGeom>
          <a:solidFill>
            <a:srgbClr val="D0D0D0"/>
          </a:solidFill>
          <a:ln>
            <a:noFill/>
          </a:ln>
          <a:effectLst/>
        </p:spPr>
        <p:txBody>
          <a:bodyPr rtlCol="0" anchor="ctr"/>
          <a:lstStyle/>
          <a:p>
            <a:pPr algn="ctr"/>
          </a:p>
        </p:txBody>
      </p:sp>
      <p:sp>
        <p:nvSpPr>
          <p:cNvPr id="17" name="Rectangle 16"/>
          <p:cNvSpPr/>
          <p:nvPr/>
        </p:nvSpPr>
        <p:spPr>
          <a:xfrm>
            <a:off x="812800" y="2647255"/>
            <a:ext cx="3810000" cy="361950"/>
          </a:xfrm>
          <a:prstGeom prst="rect">
            <a:avLst/>
          </a:prstGeom>
          <a:solidFill>
            <a:srgbClr val="EBEBEB"/>
          </a:solidFill>
          <a:ln>
            <a:noFill/>
          </a:ln>
          <a:effectLst/>
        </p:spPr>
        <p:txBody>
          <a:bodyPr rtlCol="0" anchor="ctr"/>
          <a:lstStyle/>
          <a:p/>
        </p:txBody>
      </p:sp>
      <p:sp>
        <p:nvSpPr>
          <p:cNvPr id="18" name="Rectangle 17"/>
          <p:cNvSpPr/>
          <p:nvPr/>
        </p:nvSpPr>
        <p:spPr>
          <a:xfrm>
            <a:off x="812800" y="3002855"/>
            <a:ext cx="3810000" cy="6350"/>
          </a:xfrm>
          <a:prstGeom prst="rect">
            <a:avLst/>
          </a:prstGeom>
          <a:solidFill>
            <a:srgbClr val="D0D0D0"/>
          </a:solidFill>
          <a:ln>
            <a:noFill/>
          </a:ln>
          <a:effectLst/>
        </p:spPr>
        <p:txBody>
          <a:bodyPr rtlCol="0" anchor="ctr"/>
          <a:lstStyle/>
          <a:p>
            <a:pPr algn="ctr"/>
          </a:p>
        </p:txBody>
      </p:sp>
      <p:sp>
        <p:nvSpPr>
          <p:cNvPr id="19" name="Rectangle 18"/>
          <p:cNvSpPr/>
          <p:nvPr/>
        </p:nvSpPr>
        <p:spPr>
          <a:xfrm>
            <a:off x="4622800" y="2647255"/>
            <a:ext cx="3048000" cy="361950"/>
          </a:xfrm>
          <a:prstGeom prst="rect">
            <a:avLst/>
          </a:prstGeom>
          <a:solidFill>
            <a:srgbClr val="EBEBEB"/>
          </a:solidFill>
          <a:ln>
            <a:noFill/>
          </a:ln>
          <a:effectLst/>
        </p:spPr>
        <p:txBody>
          <a:bodyPr rtlCol="0" anchor="ctr"/>
          <a:lstStyle/>
          <a:p/>
        </p:txBody>
      </p:sp>
      <p:sp>
        <p:nvSpPr>
          <p:cNvPr id="20" name="Rectangle 19"/>
          <p:cNvSpPr/>
          <p:nvPr/>
        </p:nvSpPr>
        <p:spPr>
          <a:xfrm>
            <a:off x="4622800" y="3002855"/>
            <a:ext cx="3048000" cy="6350"/>
          </a:xfrm>
          <a:prstGeom prst="rect">
            <a:avLst/>
          </a:prstGeom>
          <a:solidFill>
            <a:srgbClr val="D0D0D0"/>
          </a:solidFill>
          <a:ln>
            <a:noFill/>
          </a:ln>
          <a:effectLst/>
        </p:spPr>
        <p:txBody>
          <a:bodyPr rtlCol="0" anchor="ctr"/>
          <a:lstStyle/>
          <a:p>
            <a:pPr algn="ctr"/>
          </a:p>
        </p:txBody>
      </p:sp>
      <p:sp>
        <p:nvSpPr>
          <p:cNvPr id="21" name="Rectangle 20"/>
          <p:cNvSpPr/>
          <p:nvPr/>
        </p:nvSpPr>
        <p:spPr>
          <a:xfrm>
            <a:off x="7670800" y="2647255"/>
            <a:ext cx="3708400" cy="361950"/>
          </a:xfrm>
          <a:prstGeom prst="rect">
            <a:avLst/>
          </a:prstGeom>
          <a:solidFill>
            <a:srgbClr val="EBEBEB"/>
          </a:solidFill>
          <a:ln>
            <a:noFill/>
          </a:ln>
          <a:effectLst/>
        </p:spPr>
        <p:txBody>
          <a:bodyPr rtlCol="0" anchor="ctr"/>
          <a:lstStyle/>
          <a:p/>
        </p:txBody>
      </p:sp>
      <p:sp>
        <p:nvSpPr>
          <p:cNvPr id="22" name="Rectangle 21"/>
          <p:cNvSpPr/>
          <p:nvPr/>
        </p:nvSpPr>
        <p:spPr>
          <a:xfrm>
            <a:off x="7670800" y="3002855"/>
            <a:ext cx="3708400" cy="6350"/>
          </a:xfrm>
          <a:prstGeom prst="rect">
            <a:avLst/>
          </a:prstGeom>
          <a:solidFill>
            <a:srgbClr val="D0D0D0"/>
          </a:solidFill>
          <a:ln>
            <a:noFill/>
          </a:ln>
          <a:effectLst/>
        </p:spPr>
        <p:txBody>
          <a:bodyPr rtlCol="0" anchor="ctr"/>
          <a:lstStyle/>
          <a:p>
            <a:pPr algn="ctr"/>
          </a:p>
        </p:txBody>
      </p:sp>
      <p:sp>
        <p:nvSpPr>
          <p:cNvPr id="23" name="Rectangle 22"/>
          <p:cNvSpPr/>
          <p:nvPr/>
        </p:nvSpPr>
        <p:spPr>
          <a:xfrm>
            <a:off x="812800" y="3009205"/>
            <a:ext cx="3810000" cy="361950"/>
          </a:xfrm>
          <a:prstGeom prst="rect">
            <a:avLst/>
          </a:prstGeom>
          <a:solidFill>
            <a:srgbClr val="FFFFFF"/>
          </a:solidFill>
          <a:ln>
            <a:noFill/>
          </a:ln>
          <a:effectLst/>
        </p:spPr>
        <p:txBody>
          <a:bodyPr rtlCol="0" anchor="ctr"/>
          <a:lstStyle/>
          <a:p/>
        </p:txBody>
      </p:sp>
      <p:sp>
        <p:nvSpPr>
          <p:cNvPr id="24" name="Rectangle 23"/>
          <p:cNvSpPr/>
          <p:nvPr/>
        </p:nvSpPr>
        <p:spPr>
          <a:xfrm>
            <a:off x="812800" y="3364805"/>
            <a:ext cx="3810000" cy="6350"/>
          </a:xfrm>
          <a:prstGeom prst="rect">
            <a:avLst/>
          </a:prstGeom>
          <a:solidFill>
            <a:srgbClr val="D0D0D0"/>
          </a:solidFill>
          <a:ln>
            <a:noFill/>
          </a:ln>
          <a:effectLst/>
        </p:spPr>
        <p:txBody>
          <a:bodyPr rtlCol="0" anchor="ctr"/>
          <a:lstStyle/>
          <a:p>
            <a:pPr algn="ctr"/>
          </a:p>
        </p:txBody>
      </p:sp>
      <p:sp>
        <p:nvSpPr>
          <p:cNvPr id="25" name="Rectangle 24"/>
          <p:cNvSpPr/>
          <p:nvPr/>
        </p:nvSpPr>
        <p:spPr>
          <a:xfrm>
            <a:off x="4622800" y="3009205"/>
            <a:ext cx="3048000" cy="361950"/>
          </a:xfrm>
          <a:prstGeom prst="rect">
            <a:avLst/>
          </a:prstGeom>
          <a:solidFill>
            <a:srgbClr val="FFFFFF"/>
          </a:solidFill>
          <a:ln>
            <a:noFill/>
          </a:ln>
          <a:effectLst/>
        </p:spPr>
        <p:txBody>
          <a:bodyPr rtlCol="0" anchor="ctr"/>
          <a:lstStyle/>
          <a:p/>
        </p:txBody>
      </p:sp>
      <p:sp>
        <p:nvSpPr>
          <p:cNvPr id="26" name="Rectangle 25"/>
          <p:cNvSpPr/>
          <p:nvPr/>
        </p:nvSpPr>
        <p:spPr>
          <a:xfrm>
            <a:off x="4622800" y="3364805"/>
            <a:ext cx="3048000" cy="6350"/>
          </a:xfrm>
          <a:prstGeom prst="rect">
            <a:avLst/>
          </a:prstGeom>
          <a:solidFill>
            <a:srgbClr val="D0D0D0"/>
          </a:solidFill>
          <a:ln>
            <a:noFill/>
          </a:ln>
          <a:effectLst/>
        </p:spPr>
        <p:txBody>
          <a:bodyPr rtlCol="0" anchor="ctr"/>
          <a:lstStyle/>
          <a:p>
            <a:pPr algn="ctr"/>
          </a:p>
        </p:txBody>
      </p:sp>
      <p:sp>
        <p:nvSpPr>
          <p:cNvPr id="27" name="Rectangle 26"/>
          <p:cNvSpPr/>
          <p:nvPr/>
        </p:nvSpPr>
        <p:spPr>
          <a:xfrm>
            <a:off x="7670800" y="3009205"/>
            <a:ext cx="3708400" cy="361950"/>
          </a:xfrm>
          <a:prstGeom prst="rect">
            <a:avLst/>
          </a:prstGeom>
          <a:solidFill>
            <a:srgbClr val="FFFFFF"/>
          </a:solidFill>
          <a:ln>
            <a:noFill/>
          </a:ln>
          <a:effectLst/>
        </p:spPr>
        <p:txBody>
          <a:bodyPr rtlCol="0" anchor="ctr"/>
          <a:lstStyle/>
          <a:p/>
        </p:txBody>
      </p:sp>
      <p:sp>
        <p:nvSpPr>
          <p:cNvPr id="28" name="Rectangle 27"/>
          <p:cNvSpPr/>
          <p:nvPr/>
        </p:nvSpPr>
        <p:spPr>
          <a:xfrm>
            <a:off x="7670800" y="3364805"/>
            <a:ext cx="3708400" cy="6350"/>
          </a:xfrm>
          <a:prstGeom prst="rect">
            <a:avLst/>
          </a:prstGeom>
          <a:solidFill>
            <a:srgbClr val="D0D0D0"/>
          </a:solidFill>
          <a:ln>
            <a:noFill/>
          </a:ln>
          <a:effectLst/>
        </p:spPr>
        <p:txBody>
          <a:bodyPr rtlCol="0" anchor="ctr"/>
          <a:lstStyle/>
          <a:p>
            <a:pPr algn="ctr"/>
          </a:p>
        </p:txBody>
      </p:sp>
      <p:sp>
        <p:nvSpPr>
          <p:cNvPr id="29" name="Rounded Rectangle 28"/>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30" name="Rounded Rectangle 29"/>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31" name="TextBox 30"/>
          <p:cNvSpPr txBox="1"/>
          <p:nvPr/>
        </p:nvSpPr>
        <p:spPr>
          <a:xfrm>
            <a:off x="927100" y="850900"/>
            <a:ext cx="1736661" cy="182879"/>
          </a:xfrm>
          <a:prstGeom prst="rect">
            <a:avLst/>
          </a:prstGeom>
          <a:noFill/>
        </p:spPr>
        <p:txBody>
          <a:bodyPr wrap="square" lIns="0" rIns="0" tIns="0" bIns="0" anchor="t">
            <a:spAutoFit/>
          </a:bodyPr>
          <a:lstStyle/>
          <a:p>
            <a:pPr algn="l"/>
            <a:r>
              <a:rPr sz="1200" b="1" i="0" spc="150">
                <a:solidFill>
                  <a:srgbClr val="111111"/>
                </a:solidFill>
                <a:latin typeface="Arial"/>
              </a:rPr>
              <a:t>SECTION 10 | 0:30</a:t>
            </a:r>
          </a:p>
        </p:txBody>
      </p:sp>
      <p:sp>
        <p:nvSpPr>
          <p:cNvPr id="32" name="TextBox 31"/>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Risks and responses</a:t>
            </a:r>
          </a:p>
        </p:txBody>
      </p:sp>
      <p:sp>
        <p:nvSpPr>
          <p:cNvPr id="33" name="TextBox 32"/>
          <p:cNvSpPr txBox="1"/>
          <p:nvPr/>
        </p:nvSpPr>
        <p:spPr>
          <a:xfrm>
            <a:off x="952500" y="1958280"/>
            <a:ext cx="3697224" cy="222250"/>
          </a:xfrm>
          <a:prstGeom prst="rect">
            <a:avLst/>
          </a:prstGeom>
          <a:noFill/>
        </p:spPr>
        <p:txBody>
          <a:bodyPr wrap="square" lIns="0" rIns="0" tIns="0" bIns="0" anchor="t">
            <a:spAutoFit/>
          </a:bodyPr>
          <a:lstStyle/>
          <a:p>
            <a:pPr algn="l"/>
            <a:r>
              <a:rPr sz="1400" b="1" i="0">
                <a:solidFill>
                  <a:srgbClr val="FFFFFF"/>
                </a:solidFill>
                <a:latin typeface="Arial"/>
              </a:rPr>
              <a:t>Risk</a:t>
            </a:r>
          </a:p>
        </p:txBody>
      </p:sp>
      <p:sp>
        <p:nvSpPr>
          <p:cNvPr id="34" name="TextBox 33"/>
          <p:cNvSpPr txBox="1"/>
          <p:nvPr/>
        </p:nvSpPr>
        <p:spPr>
          <a:xfrm>
            <a:off x="4762500" y="1958280"/>
            <a:ext cx="2904744" cy="222250"/>
          </a:xfrm>
          <a:prstGeom prst="rect">
            <a:avLst/>
          </a:prstGeom>
          <a:noFill/>
        </p:spPr>
        <p:txBody>
          <a:bodyPr wrap="square" lIns="0" rIns="0" tIns="0" bIns="0" anchor="t">
            <a:spAutoFit/>
          </a:bodyPr>
          <a:lstStyle/>
          <a:p>
            <a:pPr algn="l"/>
            <a:r>
              <a:rPr sz="1400" b="1" i="0">
                <a:solidFill>
                  <a:srgbClr val="FFFFFF"/>
                </a:solidFill>
                <a:latin typeface="Arial"/>
              </a:rPr>
              <a:t>Impact if it happens</a:t>
            </a:r>
          </a:p>
        </p:txBody>
      </p:sp>
      <p:sp>
        <p:nvSpPr>
          <p:cNvPr id="35" name="TextBox 34"/>
          <p:cNvSpPr txBox="1"/>
          <p:nvPr/>
        </p:nvSpPr>
        <p:spPr>
          <a:xfrm>
            <a:off x="7810500" y="1958280"/>
            <a:ext cx="3591560" cy="222250"/>
          </a:xfrm>
          <a:prstGeom prst="rect">
            <a:avLst/>
          </a:prstGeom>
          <a:noFill/>
        </p:spPr>
        <p:txBody>
          <a:bodyPr wrap="square" lIns="0" rIns="0" tIns="0" bIns="0" anchor="t">
            <a:spAutoFit/>
          </a:bodyPr>
          <a:lstStyle/>
          <a:p>
            <a:pPr algn="l"/>
            <a:r>
              <a:rPr sz="1400" b="1" i="0">
                <a:solidFill>
                  <a:srgbClr val="FFFFFF"/>
                </a:solidFill>
                <a:latin typeface="Arial"/>
              </a:rPr>
              <a:t>Our response</a:t>
            </a:r>
          </a:p>
        </p:txBody>
      </p:sp>
      <p:sp>
        <p:nvSpPr>
          <p:cNvPr id="36" name="TextBox 35"/>
          <p:cNvSpPr txBox="1"/>
          <p:nvPr/>
        </p:nvSpPr>
        <p:spPr>
          <a:xfrm>
            <a:off x="952500" y="2345630"/>
            <a:ext cx="3697224" cy="225425"/>
          </a:xfrm>
          <a:prstGeom prst="rect">
            <a:avLst/>
          </a:prstGeom>
          <a:noFill/>
        </p:spPr>
        <p:txBody>
          <a:bodyPr wrap="square" lIns="0" rIns="0" tIns="0" bIns="0" anchor="t">
            <a:spAutoFit/>
          </a:bodyPr>
          <a:lstStyle/>
          <a:p>
            <a:pPr algn="l"/>
            <a:r>
              <a:rPr sz="1400" b="0" i="0">
                <a:solidFill>
                  <a:srgbClr val="111111"/>
                </a:solidFill>
                <a:latin typeface="Arial"/>
              </a:rPr>
              <a:t>[Risk 1, e.g. construction costs rise]</a:t>
            </a:r>
          </a:p>
        </p:txBody>
      </p:sp>
      <p:sp>
        <p:nvSpPr>
          <p:cNvPr id="37" name="TextBox 36"/>
          <p:cNvSpPr txBox="1"/>
          <p:nvPr/>
        </p:nvSpPr>
        <p:spPr>
          <a:xfrm>
            <a:off x="4762500" y="2345630"/>
            <a:ext cx="2904744" cy="225425"/>
          </a:xfrm>
          <a:prstGeom prst="rect">
            <a:avLst/>
          </a:prstGeom>
          <a:noFill/>
        </p:spPr>
        <p:txBody>
          <a:bodyPr wrap="square" lIns="0" rIns="0" tIns="0" bIns="0" anchor="t">
            <a:spAutoFit/>
          </a:bodyPr>
          <a:lstStyle/>
          <a:p>
            <a:pPr algn="l"/>
            <a:r>
              <a:rPr sz="1400" b="0" i="1">
                <a:solidFill>
                  <a:srgbClr val="8C8C8C"/>
                </a:solidFill>
                <a:latin typeface="Arial"/>
              </a:rPr>
              <a:t>[$ or months affected]</a:t>
            </a:r>
          </a:p>
        </p:txBody>
      </p:sp>
      <p:sp>
        <p:nvSpPr>
          <p:cNvPr id="38" name="TextBox 37"/>
          <p:cNvSpPr txBox="1"/>
          <p:nvPr/>
        </p:nvSpPr>
        <p:spPr>
          <a:xfrm>
            <a:off x="7810500" y="2345630"/>
            <a:ext cx="3591560" cy="225425"/>
          </a:xfrm>
          <a:prstGeom prst="rect">
            <a:avLst/>
          </a:prstGeom>
          <a:noFill/>
        </p:spPr>
        <p:txBody>
          <a:bodyPr wrap="square" lIns="0" rIns="0" tIns="0" bIns="0" anchor="t">
            <a:spAutoFit/>
          </a:bodyPr>
          <a:lstStyle/>
          <a:p>
            <a:pPr algn="l"/>
            <a:r>
              <a:rPr sz="1400" b="0" i="1">
                <a:solidFill>
                  <a:srgbClr val="8C8C8C"/>
                </a:solidFill>
                <a:latin typeface="Arial"/>
              </a:rPr>
              <a:t>[Contingency, scope options]</a:t>
            </a:r>
          </a:p>
        </p:txBody>
      </p:sp>
      <p:sp>
        <p:nvSpPr>
          <p:cNvPr id="39" name="TextBox 38"/>
          <p:cNvSpPr txBox="1"/>
          <p:nvPr/>
        </p:nvSpPr>
        <p:spPr>
          <a:xfrm>
            <a:off x="952500" y="2723455"/>
            <a:ext cx="3697224" cy="213360"/>
          </a:xfrm>
          <a:prstGeom prst="rect">
            <a:avLst/>
          </a:prstGeom>
          <a:noFill/>
        </p:spPr>
        <p:txBody>
          <a:bodyPr wrap="square" lIns="0" rIns="0" tIns="0" bIns="0" anchor="t">
            <a:spAutoFit/>
          </a:bodyPr>
          <a:lstStyle/>
          <a:p>
            <a:pPr algn="l"/>
            <a:r>
              <a:rPr sz="1400" b="0" i="0">
                <a:solidFill>
                  <a:srgbClr val="111111"/>
                </a:solidFill>
                <a:latin typeface="Arial"/>
              </a:rPr>
              <a:t>[Risk 2, e.g. slower sale]</a:t>
            </a:r>
          </a:p>
        </p:txBody>
      </p:sp>
      <p:sp>
        <p:nvSpPr>
          <p:cNvPr id="40" name="TextBox 39"/>
          <p:cNvSpPr txBox="1"/>
          <p:nvPr/>
        </p:nvSpPr>
        <p:spPr>
          <a:xfrm>
            <a:off x="4762500" y="2723455"/>
            <a:ext cx="2904744" cy="213360"/>
          </a:xfrm>
          <a:prstGeom prst="rect">
            <a:avLst/>
          </a:prstGeom>
          <a:noFill/>
        </p:spPr>
        <p:txBody>
          <a:bodyPr wrap="square" lIns="0" rIns="0" tIns="0" bIns="0" anchor="t">
            <a:spAutoFit/>
          </a:bodyPr>
          <a:lstStyle/>
          <a:p>
            <a:pPr algn="l"/>
            <a:r>
              <a:rPr sz="1400" b="0" i="1">
                <a:solidFill>
                  <a:srgbClr val="8C8C8C"/>
                </a:solidFill>
                <a:latin typeface="Arial"/>
              </a:rPr>
              <a:t>[Holding cost, lower price]</a:t>
            </a:r>
          </a:p>
        </p:txBody>
      </p:sp>
      <p:sp>
        <p:nvSpPr>
          <p:cNvPr id="41" name="TextBox 40"/>
          <p:cNvSpPr txBox="1"/>
          <p:nvPr/>
        </p:nvSpPr>
        <p:spPr>
          <a:xfrm>
            <a:off x="7810500" y="2723455"/>
            <a:ext cx="3591560" cy="213360"/>
          </a:xfrm>
          <a:prstGeom prst="rect">
            <a:avLst/>
          </a:prstGeom>
          <a:noFill/>
        </p:spPr>
        <p:txBody>
          <a:bodyPr wrap="square" lIns="0" rIns="0" tIns="0" bIns="0" anchor="t">
            <a:spAutoFit/>
          </a:bodyPr>
          <a:lstStyle/>
          <a:p>
            <a:pPr algn="l"/>
            <a:r>
              <a:rPr sz="1400" b="0" i="1">
                <a:solidFill>
                  <a:srgbClr val="8C8C8C"/>
                </a:solidFill>
                <a:latin typeface="Arial"/>
              </a:rPr>
              <a:t>[Reserve, pricing, buyer assistance]</a:t>
            </a:r>
          </a:p>
        </p:txBody>
      </p:sp>
      <p:sp>
        <p:nvSpPr>
          <p:cNvPr id="42" name="TextBox 41"/>
          <p:cNvSpPr txBox="1"/>
          <p:nvPr/>
        </p:nvSpPr>
        <p:spPr>
          <a:xfrm>
            <a:off x="952500" y="3085405"/>
            <a:ext cx="3697224" cy="213360"/>
          </a:xfrm>
          <a:prstGeom prst="rect">
            <a:avLst/>
          </a:prstGeom>
          <a:noFill/>
        </p:spPr>
        <p:txBody>
          <a:bodyPr wrap="square" lIns="0" rIns="0" tIns="0" bIns="0" anchor="t">
            <a:spAutoFit/>
          </a:bodyPr>
          <a:lstStyle/>
          <a:p>
            <a:pPr algn="l"/>
            <a:r>
              <a:rPr sz="1400" b="0" i="0">
                <a:solidFill>
                  <a:srgbClr val="111111"/>
                </a:solidFill>
                <a:latin typeface="Arial"/>
              </a:rPr>
              <a:t>[Risk 3, e.g. title or approval delay]</a:t>
            </a:r>
          </a:p>
        </p:txBody>
      </p:sp>
      <p:sp>
        <p:nvSpPr>
          <p:cNvPr id="43" name="TextBox 42"/>
          <p:cNvSpPr txBox="1"/>
          <p:nvPr/>
        </p:nvSpPr>
        <p:spPr>
          <a:xfrm>
            <a:off x="4762500" y="3085405"/>
            <a:ext cx="2904744" cy="213360"/>
          </a:xfrm>
          <a:prstGeom prst="rect">
            <a:avLst/>
          </a:prstGeom>
          <a:noFill/>
        </p:spPr>
        <p:txBody>
          <a:bodyPr wrap="square" lIns="0" rIns="0" tIns="0" bIns="0" anchor="t">
            <a:spAutoFit/>
          </a:bodyPr>
          <a:lstStyle/>
          <a:p>
            <a:pPr algn="l"/>
            <a:r>
              <a:rPr sz="1400" b="0" i="1">
                <a:solidFill>
                  <a:srgbClr val="8C8C8C"/>
                </a:solidFill>
                <a:latin typeface="Arial"/>
              </a:rPr>
              <a:t>[Schedule impact]</a:t>
            </a:r>
          </a:p>
        </p:txBody>
      </p:sp>
      <p:sp>
        <p:nvSpPr>
          <p:cNvPr id="44" name="TextBox 43"/>
          <p:cNvSpPr txBox="1"/>
          <p:nvPr/>
        </p:nvSpPr>
        <p:spPr>
          <a:xfrm>
            <a:off x="7810500" y="3085405"/>
            <a:ext cx="3591560" cy="213360"/>
          </a:xfrm>
          <a:prstGeom prst="rect">
            <a:avLst/>
          </a:prstGeom>
          <a:noFill/>
        </p:spPr>
        <p:txBody>
          <a:bodyPr wrap="square" lIns="0" rIns="0" tIns="0" bIns="0" anchor="t">
            <a:spAutoFit/>
          </a:bodyPr>
          <a:lstStyle/>
          <a:p>
            <a:pPr algn="l"/>
            <a:r>
              <a:rPr sz="1400" b="0" i="1">
                <a:solidFill>
                  <a:srgbClr val="8C8C8C"/>
                </a:solidFill>
                <a:latin typeface="Arial"/>
              </a:rPr>
              <a:t>[Fallback plan]</a:t>
            </a:r>
          </a:p>
        </p:txBody>
      </p:sp>
      <p:sp>
        <p:nvSpPr>
          <p:cNvPr id="45" name="TextBox 44"/>
          <p:cNvSpPr txBox="1"/>
          <p:nvPr/>
        </p:nvSpPr>
        <p:spPr>
          <a:xfrm>
            <a:off x="812800" y="3628330"/>
            <a:ext cx="11014456" cy="266700"/>
          </a:xfrm>
          <a:prstGeom prst="rect">
            <a:avLst/>
          </a:prstGeom>
          <a:noFill/>
        </p:spPr>
        <p:txBody>
          <a:bodyPr wrap="square" lIns="0" rIns="0" tIns="0" bIns="0" anchor="t">
            <a:spAutoFit/>
          </a:bodyPr>
          <a:lstStyle/>
          <a:p>
            <a:pPr algn="l">
              <a:lnSpc>
                <a:spcPct val="122000"/>
              </a:lnSpc>
            </a:pPr>
            <a:r>
              <a:rPr sz="1500" b="1" i="0">
                <a:solidFill>
                  <a:srgbClr val="111111"/>
                </a:solidFill>
                <a:latin typeface="Arial"/>
              </a:rPr>
              <a:t>Downside check:</a:t>
            </a:r>
            <a:r>
              <a:rPr sz="1500" b="0" i="0">
                <a:solidFill>
                  <a:srgbClr val="111111"/>
                </a:solidFill>
                <a:latin typeface="Arial"/>
              </a:rPr>
              <a:t> </a:t>
            </a:r>
            <a:r>
              <a:rPr sz="1500" b="0" i="1">
                <a:solidFill>
                  <a:srgbClr val="8C8C8C"/>
                </a:solidFill>
                <a:latin typeface="Arial"/>
              </a:rPr>
              <a:t>[If the sale price drops 10%, our profit becomes $__ and we would ___]</a:t>
            </a:r>
          </a:p>
        </p:txBody>
      </p:sp>
      <p:sp>
        <p:nvSpPr>
          <p:cNvPr id="46" name="TextBox 45"/>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47" name="TextBox 46"/>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a:t>
            </a:r>
          </a:p>
        </p:txBody>
      </p:sp>
      <p:sp>
        <p:nvSpPr>
          <p:cNvPr id="48" name="TextBox 47"/>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11</a:t>
            </a:r>
          </a:p>
        </p:txBody>
      </p:sp>
    </p:spTree>
  </p:cSld>
  <p:clrMapOvr>
    <a:masterClrMapping/>
  </p:clrMapOvr>
</p:sld>
</file>

<file path=ppt/slides/slide12.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65709" cy="254000"/>
          </a:xfrm>
          <a:prstGeom prst="roundRect">
            <a:avLst>
              <a:gd name="adj" fmla="val 10000"/>
            </a:avLst>
          </a:prstGeom>
          <a:solidFill>
            <a:srgbClr val="DEDEDE"/>
          </a:solidFill>
          <a:ln>
            <a:noFill/>
          </a:ln>
          <a:effectLst/>
        </p:spPr>
        <p:txBody>
          <a:bodyPr rtlCol="0" anchor="ctr"/>
          <a:lstStyle/>
          <a:p/>
        </p:txBody>
      </p:sp>
      <p:sp>
        <p:nvSpPr>
          <p:cNvPr id="5" name="Rounded Rectangle 4"/>
          <p:cNvSpPr/>
          <p:nvPr/>
        </p:nvSpPr>
        <p:spPr>
          <a:xfrm>
            <a:off x="812800" y="1869380"/>
            <a:ext cx="3420467" cy="1374080"/>
          </a:xfrm>
          <a:prstGeom prst="roundRect">
            <a:avLst>
              <a:gd name="adj" fmla="val 1848"/>
            </a:avLst>
          </a:prstGeom>
          <a:solidFill>
            <a:srgbClr val="FFFFFF"/>
          </a:solidFill>
          <a:ln>
            <a:noFill/>
          </a:ln>
          <a:effectLst/>
        </p:spPr>
        <p:txBody>
          <a:bodyPr rtlCol="0" anchor="ctr"/>
          <a:lstStyle/>
          <a:p/>
        </p:txBody>
      </p:sp>
      <p:sp>
        <p:nvSpPr>
          <p:cNvPr id="6" name="Rectangle 5"/>
          <p:cNvSpPr/>
          <p:nvPr/>
        </p:nvSpPr>
        <p:spPr>
          <a:xfrm>
            <a:off x="812800" y="1869380"/>
            <a:ext cx="3420467" cy="50800"/>
          </a:xfrm>
          <a:prstGeom prst="rect">
            <a:avLst/>
          </a:prstGeom>
          <a:solidFill>
            <a:srgbClr val="DEDEDE"/>
          </a:solidFill>
          <a:ln>
            <a:noFill/>
          </a:ln>
          <a:effectLst/>
        </p:spPr>
        <p:txBody>
          <a:bodyPr rtlCol="0" anchor="ctr"/>
          <a:lstStyle/>
          <a:p>
            <a:pPr algn="ctr"/>
          </a:p>
        </p:txBody>
      </p:sp>
      <p:sp>
        <p:nvSpPr>
          <p:cNvPr id="7" name="Rounded Rectangle 6"/>
          <p:cNvSpPr/>
          <p:nvPr/>
        </p:nvSpPr>
        <p:spPr>
          <a:xfrm>
            <a:off x="990600" y="2097980"/>
            <a:ext cx="698500" cy="698500"/>
          </a:xfrm>
          <a:prstGeom prst="roundRect">
            <a:avLst>
              <a:gd name="adj" fmla="val 5454"/>
            </a:avLst>
          </a:prstGeom>
          <a:solidFill>
            <a:srgbClr val="FFFFFF"/>
          </a:solidFill>
          <a:ln w="19050">
            <a:solidFill>
              <a:srgbClr val="8C8C8C"/>
            </a:solidFill>
            <a:prstDash val="dash"/>
          </a:ln>
          <a:effectLst/>
        </p:spPr>
        <p:txBody>
          <a:bodyPr rtlCol="0" anchor="ctr"/>
          <a:lstStyle/>
          <a:p/>
        </p:txBody>
      </p:sp>
      <p:sp>
        <p:nvSpPr>
          <p:cNvPr id="8" name="Rounded Rectangle 7"/>
          <p:cNvSpPr/>
          <p:nvPr/>
        </p:nvSpPr>
        <p:spPr>
          <a:xfrm>
            <a:off x="4385667" y="1869380"/>
            <a:ext cx="3420566" cy="1374080"/>
          </a:xfrm>
          <a:prstGeom prst="roundRect">
            <a:avLst>
              <a:gd name="adj" fmla="val 1848"/>
            </a:avLst>
          </a:prstGeom>
          <a:solidFill>
            <a:srgbClr val="FFFFFF"/>
          </a:solidFill>
          <a:ln>
            <a:noFill/>
          </a:ln>
          <a:effectLst/>
        </p:spPr>
        <p:txBody>
          <a:bodyPr rtlCol="0" anchor="ctr"/>
          <a:lstStyle/>
          <a:p/>
        </p:txBody>
      </p:sp>
      <p:sp>
        <p:nvSpPr>
          <p:cNvPr id="9" name="Rectangle 8"/>
          <p:cNvSpPr/>
          <p:nvPr/>
        </p:nvSpPr>
        <p:spPr>
          <a:xfrm>
            <a:off x="4385667" y="1869380"/>
            <a:ext cx="3420566" cy="50800"/>
          </a:xfrm>
          <a:prstGeom prst="rect">
            <a:avLst/>
          </a:prstGeom>
          <a:solidFill>
            <a:srgbClr val="DEDEDE"/>
          </a:solidFill>
          <a:ln>
            <a:noFill/>
          </a:ln>
          <a:effectLst/>
        </p:spPr>
        <p:txBody>
          <a:bodyPr rtlCol="0" anchor="ctr"/>
          <a:lstStyle/>
          <a:p>
            <a:pPr algn="ctr"/>
          </a:p>
        </p:txBody>
      </p:sp>
      <p:sp>
        <p:nvSpPr>
          <p:cNvPr id="10" name="Rounded Rectangle 9"/>
          <p:cNvSpPr/>
          <p:nvPr/>
        </p:nvSpPr>
        <p:spPr>
          <a:xfrm>
            <a:off x="4563467" y="2097980"/>
            <a:ext cx="698500" cy="698500"/>
          </a:xfrm>
          <a:prstGeom prst="roundRect">
            <a:avLst>
              <a:gd name="adj" fmla="val 5454"/>
            </a:avLst>
          </a:prstGeom>
          <a:solidFill>
            <a:srgbClr val="FFFFFF"/>
          </a:solidFill>
          <a:ln w="19050">
            <a:solidFill>
              <a:srgbClr val="8C8C8C"/>
            </a:solidFill>
            <a:prstDash val="dash"/>
          </a:ln>
          <a:effectLst/>
        </p:spPr>
        <p:txBody>
          <a:bodyPr rtlCol="0" anchor="ctr"/>
          <a:lstStyle/>
          <a:p/>
        </p:txBody>
      </p:sp>
      <p:sp>
        <p:nvSpPr>
          <p:cNvPr id="11" name="Rounded Rectangle 10"/>
          <p:cNvSpPr/>
          <p:nvPr/>
        </p:nvSpPr>
        <p:spPr>
          <a:xfrm>
            <a:off x="7958633" y="1869380"/>
            <a:ext cx="3420566" cy="1374080"/>
          </a:xfrm>
          <a:prstGeom prst="roundRect">
            <a:avLst>
              <a:gd name="adj" fmla="val 1848"/>
            </a:avLst>
          </a:prstGeom>
          <a:solidFill>
            <a:srgbClr val="FFFFFF"/>
          </a:solidFill>
          <a:ln>
            <a:noFill/>
          </a:ln>
          <a:effectLst/>
        </p:spPr>
        <p:txBody>
          <a:bodyPr rtlCol="0" anchor="ctr"/>
          <a:lstStyle/>
          <a:p/>
        </p:txBody>
      </p:sp>
      <p:sp>
        <p:nvSpPr>
          <p:cNvPr id="12" name="Rectangle 11"/>
          <p:cNvSpPr/>
          <p:nvPr/>
        </p:nvSpPr>
        <p:spPr>
          <a:xfrm>
            <a:off x="7958633" y="1869380"/>
            <a:ext cx="3420566" cy="50800"/>
          </a:xfrm>
          <a:prstGeom prst="rect">
            <a:avLst/>
          </a:prstGeom>
          <a:solidFill>
            <a:srgbClr val="DEDEDE"/>
          </a:solidFill>
          <a:ln>
            <a:noFill/>
          </a:ln>
          <a:effectLst/>
        </p:spPr>
        <p:txBody>
          <a:bodyPr rtlCol="0" anchor="ctr"/>
          <a:lstStyle/>
          <a:p>
            <a:pPr algn="ctr"/>
          </a:p>
        </p:txBody>
      </p:sp>
      <p:sp>
        <p:nvSpPr>
          <p:cNvPr id="13" name="Rounded Rectangle 12"/>
          <p:cNvSpPr/>
          <p:nvPr/>
        </p:nvSpPr>
        <p:spPr>
          <a:xfrm>
            <a:off x="8136433" y="2097980"/>
            <a:ext cx="698500" cy="698500"/>
          </a:xfrm>
          <a:prstGeom prst="roundRect">
            <a:avLst>
              <a:gd name="adj" fmla="val 5454"/>
            </a:avLst>
          </a:prstGeom>
          <a:solidFill>
            <a:srgbClr val="FFFFFF"/>
          </a:solidFill>
          <a:ln w="19050">
            <a:solidFill>
              <a:srgbClr val="8C8C8C"/>
            </a:solidFill>
            <a:prstDash val="dash"/>
          </a:ln>
          <a:effectLst/>
        </p:spPr>
        <p:txBody>
          <a:bodyPr rtlCol="0" anchor="ctr"/>
          <a:lstStyle/>
          <a:p/>
        </p:txBody>
      </p:sp>
      <p:sp>
        <p:nvSpPr>
          <p:cNvPr id="14" name="Rounded Rectangle 13"/>
          <p:cNvSpPr/>
          <p:nvPr/>
        </p:nvSpPr>
        <p:spPr>
          <a:xfrm>
            <a:off x="812800" y="3395860"/>
            <a:ext cx="3420467" cy="1374080"/>
          </a:xfrm>
          <a:prstGeom prst="roundRect">
            <a:avLst>
              <a:gd name="adj" fmla="val 1848"/>
            </a:avLst>
          </a:prstGeom>
          <a:solidFill>
            <a:srgbClr val="FFFFFF"/>
          </a:solidFill>
          <a:ln>
            <a:noFill/>
          </a:ln>
          <a:effectLst/>
        </p:spPr>
        <p:txBody>
          <a:bodyPr rtlCol="0" anchor="ctr"/>
          <a:lstStyle/>
          <a:p/>
        </p:txBody>
      </p:sp>
      <p:sp>
        <p:nvSpPr>
          <p:cNvPr id="15" name="Rectangle 14"/>
          <p:cNvSpPr/>
          <p:nvPr/>
        </p:nvSpPr>
        <p:spPr>
          <a:xfrm>
            <a:off x="812800" y="3395860"/>
            <a:ext cx="3420467" cy="50800"/>
          </a:xfrm>
          <a:prstGeom prst="rect">
            <a:avLst/>
          </a:prstGeom>
          <a:solidFill>
            <a:srgbClr val="DEDEDE"/>
          </a:solidFill>
          <a:ln>
            <a:noFill/>
          </a:ln>
          <a:effectLst/>
        </p:spPr>
        <p:txBody>
          <a:bodyPr rtlCol="0" anchor="ctr"/>
          <a:lstStyle/>
          <a:p>
            <a:pPr algn="ctr"/>
          </a:p>
        </p:txBody>
      </p:sp>
      <p:sp>
        <p:nvSpPr>
          <p:cNvPr id="16" name="Rounded Rectangle 15"/>
          <p:cNvSpPr/>
          <p:nvPr/>
        </p:nvSpPr>
        <p:spPr>
          <a:xfrm>
            <a:off x="990600" y="3624460"/>
            <a:ext cx="698500" cy="698500"/>
          </a:xfrm>
          <a:prstGeom prst="roundRect">
            <a:avLst>
              <a:gd name="adj" fmla="val 5454"/>
            </a:avLst>
          </a:prstGeom>
          <a:solidFill>
            <a:srgbClr val="FFFFFF"/>
          </a:solidFill>
          <a:ln w="19050">
            <a:solidFill>
              <a:srgbClr val="8C8C8C"/>
            </a:solidFill>
            <a:prstDash val="dash"/>
          </a:ln>
          <a:effectLst/>
        </p:spPr>
        <p:txBody>
          <a:bodyPr rtlCol="0" anchor="ctr"/>
          <a:lstStyle/>
          <a:p/>
        </p:txBody>
      </p:sp>
      <p:sp>
        <p:nvSpPr>
          <p:cNvPr id="17" name="Rounded Rectangle 16"/>
          <p:cNvSpPr/>
          <p:nvPr/>
        </p:nvSpPr>
        <p:spPr>
          <a:xfrm>
            <a:off x="4385667" y="3395860"/>
            <a:ext cx="3420566" cy="1374080"/>
          </a:xfrm>
          <a:prstGeom prst="roundRect">
            <a:avLst>
              <a:gd name="adj" fmla="val 1848"/>
            </a:avLst>
          </a:prstGeom>
          <a:solidFill>
            <a:srgbClr val="FFFFFF"/>
          </a:solidFill>
          <a:ln>
            <a:noFill/>
          </a:ln>
          <a:effectLst/>
        </p:spPr>
        <p:txBody>
          <a:bodyPr rtlCol="0" anchor="ctr"/>
          <a:lstStyle/>
          <a:p/>
        </p:txBody>
      </p:sp>
      <p:sp>
        <p:nvSpPr>
          <p:cNvPr id="18" name="Rectangle 17"/>
          <p:cNvSpPr/>
          <p:nvPr/>
        </p:nvSpPr>
        <p:spPr>
          <a:xfrm>
            <a:off x="4385667" y="3395860"/>
            <a:ext cx="3420566" cy="50800"/>
          </a:xfrm>
          <a:prstGeom prst="rect">
            <a:avLst/>
          </a:prstGeom>
          <a:solidFill>
            <a:srgbClr val="DEDEDE"/>
          </a:solidFill>
          <a:ln>
            <a:noFill/>
          </a:ln>
          <a:effectLst/>
        </p:spPr>
        <p:txBody>
          <a:bodyPr rtlCol="0" anchor="ctr"/>
          <a:lstStyle/>
          <a:p>
            <a:pPr algn="ctr"/>
          </a:p>
        </p:txBody>
      </p:sp>
      <p:sp>
        <p:nvSpPr>
          <p:cNvPr id="19" name="Rounded Rectangle 18"/>
          <p:cNvSpPr/>
          <p:nvPr/>
        </p:nvSpPr>
        <p:spPr>
          <a:xfrm>
            <a:off x="4563467" y="3624460"/>
            <a:ext cx="698500" cy="698500"/>
          </a:xfrm>
          <a:prstGeom prst="roundRect">
            <a:avLst>
              <a:gd name="adj" fmla="val 5454"/>
            </a:avLst>
          </a:prstGeom>
          <a:solidFill>
            <a:srgbClr val="FFFFFF"/>
          </a:solidFill>
          <a:ln w="19050">
            <a:solidFill>
              <a:srgbClr val="8C8C8C"/>
            </a:solidFill>
            <a:prstDash val="dash"/>
          </a:ln>
          <a:effectLst/>
        </p:spPr>
        <p:txBody>
          <a:bodyPr rtlCol="0" anchor="ctr"/>
          <a:lstStyle/>
          <a:p/>
        </p:txBody>
      </p:sp>
      <p:sp>
        <p:nvSpPr>
          <p:cNvPr id="20" name="Rounded Rectangle 19"/>
          <p:cNvSpPr/>
          <p:nvPr/>
        </p:nvSpPr>
        <p:spPr>
          <a:xfrm>
            <a:off x="7958633" y="3395860"/>
            <a:ext cx="3420566" cy="1374080"/>
          </a:xfrm>
          <a:prstGeom prst="roundRect">
            <a:avLst>
              <a:gd name="adj" fmla="val 1848"/>
            </a:avLst>
          </a:prstGeom>
          <a:solidFill>
            <a:srgbClr val="FFFFFF"/>
          </a:solidFill>
          <a:ln>
            <a:noFill/>
          </a:ln>
          <a:effectLst/>
        </p:spPr>
        <p:txBody>
          <a:bodyPr rtlCol="0" anchor="ctr"/>
          <a:lstStyle/>
          <a:p/>
        </p:txBody>
      </p:sp>
      <p:sp>
        <p:nvSpPr>
          <p:cNvPr id="21" name="Rectangle 20"/>
          <p:cNvSpPr/>
          <p:nvPr/>
        </p:nvSpPr>
        <p:spPr>
          <a:xfrm>
            <a:off x="7958633" y="3395860"/>
            <a:ext cx="3420566" cy="50800"/>
          </a:xfrm>
          <a:prstGeom prst="rect">
            <a:avLst/>
          </a:prstGeom>
          <a:solidFill>
            <a:srgbClr val="DEDEDE"/>
          </a:solidFill>
          <a:ln>
            <a:noFill/>
          </a:ln>
          <a:effectLst/>
        </p:spPr>
        <p:txBody>
          <a:bodyPr rtlCol="0" anchor="ctr"/>
          <a:lstStyle/>
          <a:p>
            <a:pPr algn="ctr"/>
          </a:p>
        </p:txBody>
      </p:sp>
      <p:sp>
        <p:nvSpPr>
          <p:cNvPr id="22" name="Rounded Rectangle 21"/>
          <p:cNvSpPr/>
          <p:nvPr/>
        </p:nvSpPr>
        <p:spPr>
          <a:xfrm>
            <a:off x="8136433" y="3624460"/>
            <a:ext cx="698500" cy="698500"/>
          </a:xfrm>
          <a:prstGeom prst="roundRect">
            <a:avLst>
              <a:gd name="adj" fmla="val 5454"/>
            </a:avLst>
          </a:prstGeom>
          <a:solidFill>
            <a:srgbClr val="FFFFFF"/>
          </a:solidFill>
          <a:ln w="19050">
            <a:solidFill>
              <a:srgbClr val="8C8C8C"/>
            </a:solidFill>
            <a:prstDash val="dash"/>
          </a:ln>
          <a:effectLst/>
        </p:spPr>
        <p:txBody>
          <a:bodyPr rtlCol="0" anchor="ctr"/>
          <a:lstStyle/>
          <a:p/>
        </p:txBody>
      </p:sp>
      <p:sp>
        <p:nvSpPr>
          <p:cNvPr id="23" name="Rounded Rectangle 22"/>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24" name="Rounded Rectangle 23"/>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25" name="TextBox 24"/>
          <p:cNvSpPr txBox="1"/>
          <p:nvPr/>
        </p:nvSpPr>
        <p:spPr>
          <a:xfrm>
            <a:off x="927100" y="850900"/>
            <a:ext cx="1727993" cy="182879"/>
          </a:xfrm>
          <a:prstGeom prst="rect">
            <a:avLst/>
          </a:prstGeom>
          <a:noFill/>
        </p:spPr>
        <p:txBody>
          <a:bodyPr wrap="square" lIns="0" rIns="0" tIns="0" bIns="0" anchor="t">
            <a:spAutoFit/>
          </a:bodyPr>
          <a:lstStyle/>
          <a:p>
            <a:pPr algn="l"/>
            <a:r>
              <a:rPr sz="1200" b="1" i="0" spc="150">
                <a:solidFill>
                  <a:srgbClr val="111111"/>
                </a:solidFill>
                <a:latin typeface="Arial"/>
              </a:rPr>
              <a:t>SECTION 11 | 0:30</a:t>
            </a:r>
          </a:p>
        </p:txBody>
      </p:sp>
      <p:sp>
        <p:nvSpPr>
          <p:cNvPr id="26" name="TextBox 25"/>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Our team</a:t>
            </a:r>
          </a:p>
        </p:txBody>
      </p:sp>
      <p:sp>
        <p:nvSpPr>
          <p:cNvPr id="27" name="TextBox 26"/>
          <p:cNvSpPr txBox="1"/>
          <p:nvPr/>
        </p:nvSpPr>
        <p:spPr>
          <a:xfrm>
            <a:off x="1075991" y="2344340"/>
            <a:ext cx="527716" cy="205680"/>
          </a:xfrm>
          <a:prstGeom prst="rect">
            <a:avLst/>
          </a:prstGeom>
          <a:noFill/>
        </p:spPr>
        <p:txBody>
          <a:bodyPr wrap="square" lIns="0" rIns="0" tIns="0" bIns="0" anchor="t">
            <a:spAutoFit/>
          </a:bodyPr>
          <a:lstStyle/>
          <a:p>
            <a:pPr algn="ctr">
              <a:lnSpc>
                <a:spcPct val="117000"/>
              </a:lnSpc>
            </a:pPr>
            <a:r>
              <a:rPr sz="1200" b="0" i="1">
                <a:solidFill>
                  <a:srgbClr val="8C8C8C"/>
                </a:solidFill>
                <a:latin typeface="Arial"/>
              </a:rPr>
              <a:t>[Photo]</a:t>
            </a:r>
          </a:p>
        </p:txBody>
      </p:sp>
      <p:sp>
        <p:nvSpPr>
          <p:cNvPr id="28" name="TextBox 27"/>
          <p:cNvSpPr txBox="1"/>
          <p:nvPr/>
        </p:nvSpPr>
        <p:spPr>
          <a:xfrm>
            <a:off x="1816100" y="2237680"/>
            <a:ext cx="1002998" cy="213360"/>
          </a:xfrm>
          <a:prstGeom prst="rect">
            <a:avLst/>
          </a:prstGeom>
          <a:noFill/>
        </p:spPr>
        <p:txBody>
          <a:bodyPr wrap="square" lIns="0" rIns="0" tIns="0" bIns="0" anchor="t">
            <a:spAutoFit/>
          </a:bodyPr>
          <a:lstStyle/>
          <a:p>
            <a:pPr algn="l"/>
            <a:r>
              <a:rPr sz="1400" b="1" i="0">
                <a:solidFill>
                  <a:srgbClr val="111111"/>
                </a:solidFill>
                <a:latin typeface="Arial"/>
              </a:rPr>
              <a:t>[Name]</a:t>
            </a:r>
          </a:p>
        </p:txBody>
      </p:sp>
      <p:sp>
        <p:nvSpPr>
          <p:cNvPr id="29" name="TextBox 28"/>
          <p:cNvSpPr txBox="1"/>
          <p:nvPr/>
        </p:nvSpPr>
        <p:spPr>
          <a:xfrm>
            <a:off x="1816100" y="2478980"/>
            <a:ext cx="1002998" cy="182879"/>
          </a:xfrm>
          <a:prstGeom prst="rect">
            <a:avLst/>
          </a:prstGeom>
          <a:noFill/>
        </p:spPr>
        <p:txBody>
          <a:bodyPr wrap="square" lIns="0" rIns="0" tIns="0" bIns="0" anchor="t">
            <a:spAutoFit/>
          </a:bodyPr>
          <a:lstStyle/>
          <a:p>
            <a:pPr algn="l"/>
            <a:r>
              <a:rPr sz="1200" b="1" i="0">
                <a:solidFill>
                  <a:srgbClr val="333333"/>
                </a:solidFill>
                <a:latin typeface="Arial"/>
              </a:rPr>
              <a:t>[Project role]</a:t>
            </a:r>
          </a:p>
        </p:txBody>
      </p:sp>
      <p:sp>
        <p:nvSpPr>
          <p:cNvPr id="30" name="TextBox 29"/>
          <p:cNvSpPr txBox="1"/>
          <p:nvPr/>
        </p:nvSpPr>
        <p:spPr>
          <a:xfrm>
            <a:off x="990600" y="2859980"/>
            <a:ext cx="3212861" cy="205680"/>
          </a:xfrm>
          <a:prstGeom prst="rect">
            <a:avLst/>
          </a:prstGeom>
          <a:noFill/>
        </p:spPr>
        <p:txBody>
          <a:bodyPr wrap="square" lIns="0" rIns="0" tIns="0" bIns="0" anchor="t">
            <a:spAutoFit/>
          </a:bodyPr>
          <a:lstStyle/>
          <a:p>
            <a:pPr algn="l">
              <a:lnSpc>
                <a:spcPct val="117000"/>
              </a:lnSpc>
            </a:pPr>
            <a:r>
              <a:rPr sz="1200" b="0" i="1">
                <a:solidFill>
                  <a:srgbClr val="8C8C8C"/>
                </a:solidFill>
                <a:latin typeface="Arial"/>
              </a:rPr>
              <a:t>[Relevant experience or skill]</a:t>
            </a:r>
          </a:p>
        </p:txBody>
      </p:sp>
      <p:sp>
        <p:nvSpPr>
          <p:cNvPr id="31" name="TextBox 30"/>
          <p:cNvSpPr txBox="1"/>
          <p:nvPr/>
        </p:nvSpPr>
        <p:spPr>
          <a:xfrm>
            <a:off x="4648858" y="2344340"/>
            <a:ext cx="527716" cy="205680"/>
          </a:xfrm>
          <a:prstGeom prst="rect">
            <a:avLst/>
          </a:prstGeom>
          <a:noFill/>
        </p:spPr>
        <p:txBody>
          <a:bodyPr wrap="square" lIns="0" rIns="0" tIns="0" bIns="0" anchor="t">
            <a:spAutoFit/>
          </a:bodyPr>
          <a:lstStyle/>
          <a:p>
            <a:pPr algn="ctr">
              <a:lnSpc>
                <a:spcPct val="117000"/>
              </a:lnSpc>
            </a:pPr>
            <a:r>
              <a:rPr sz="1200" b="0" i="1">
                <a:solidFill>
                  <a:srgbClr val="8C8C8C"/>
                </a:solidFill>
                <a:latin typeface="Arial"/>
              </a:rPr>
              <a:t>[Photo]</a:t>
            </a:r>
          </a:p>
        </p:txBody>
      </p:sp>
      <p:sp>
        <p:nvSpPr>
          <p:cNvPr id="32" name="TextBox 31"/>
          <p:cNvSpPr txBox="1"/>
          <p:nvPr/>
        </p:nvSpPr>
        <p:spPr>
          <a:xfrm>
            <a:off x="5388967" y="2237680"/>
            <a:ext cx="1002998" cy="213360"/>
          </a:xfrm>
          <a:prstGeom prst="rect">
            <a:avLst/>
          </a:prstGeom>
          <a:noFill/>
        </p:spPr>
        <p:txBody>
          <a:bodyPr wrap="square" lIns="0" rIns="0" tIns="0" bIns="0" anchor="t">
            <a:spAutoFit/>
          </a:bodyPr>
          <a:lstStyle/>
          <a:p>
            <a:pPr algn="l"/>
            <a:r>
              <a:rPr sz="1400" b="1" i="0">
                <a:solidFill>
                  <a:srgbClr val="111111"/>
                </a:solidFill>
                <a:latin typeface="Arial"/>
              </a:rPr>
              <a:t>[Name]</a:t>
            </a:r>
          </a:p>
        </p:txBody>
      </p:sp>
      <p:sp>
        <p:nvSpPr>
          <p:cNvPr id="33" name="TextBox 32"/>
          <p:cNvSpPr txBox="1"/>
          <p:nvPr/>
        </p:nvSpPr>
        <p:spPr>
          <a:xfrm>
            <a:off x="5388967" y="2478980"/>
            <a:ext cx="1002998" cy="182879"/>
          </a:xfrm>
          <a:prstGeom prst="rect">
            <a:avLst/>
          </a:prstGeom>
          <a:noFill/>
        </p:spPr>
        <p:txBody>
          <a:bodyPr wrap="square" lIns="0" rIns="0" tIns="0" bIns="0" anchor="t">
            <a:spAutoFit/>
          </a:bodyPr>
          <a:lstStyle/>
          <a:p>
            <a:pPr algn="l"/>
            <a:r>
              <a:rPr sz="1200" b="1" i="0">
                <a:solidFill>
                  <a:srgbClr val="333333"/>
                </a:solidFill>
                <a:latin typeface="Arial"/>
              </a:rPr>
              <a:t>[Project role]</a:t>
            </a:r>
          </a:p>
        </p:txBody>
      </p:sp>
      <p:sp>
        <p:nvSpPr>
          <p:cNvPr id="34" name="TextBox 33"/>
          <p:cNvSpPr txBox="1"/>
          <p:nvPr/>
        </p:nvSpPr>
        <p:spPr>
          <a:xfrm>
            <a:off x="4563467" y="2859980"/>
            <a:ext cx="3212965" cy="205680"/>
          </a:xfrm>
          <a:prstGeom prst="rect">
            <a:avLst/>
          </a:prstGeom>
          <a:noFill/>
        </p:spPr>
        <p:txBody>
          <a:bodyPr wrap="square" lIns="0" rIns="0" tIns="0" bIns="0" anchor="t">
            <a:spAutoFit/>
          </a:bodyPr>
          <a:lstStyle/>
          <a:p>
            <a:pPr algn="l">
              <a:lnSpc>
                <a:spcPct val="117000"/>
              </a:lnSpc>
            </a:pPr>
            <a:r>
              <a:rPr sz="1200" b="0" i="1">
                <a:solidFill>
                  <a:srgbClr val="8C8C8C"/>
                </a:solidFill>
                <a:latin typeface="Arial"/>
              </a:rPr>
              <a:t>[Relevant experience or skill]</a:t>
            </a:r>
          </a:p>
        </p:txBody>
      </p:sp>
      <p:sp>
        <p:nvSpPr>
          <p:cNvPr id="35" name="TextBox 34"/>
          <p:cNvSpPr txBox="1"/>
          <p:nvPr/>
        </p:nvSpPr>
        <p:spPr>
          <a:xfrm>
            <a:off x="8221825" y="2344340"/>
            <a:ext cx="527716" cy="205680"/>
          </a:xfrm>
          <a:prstGeom prst="rect">
            <a:avLst/>
          </a:prstGeom>
          <a:noFill/>
        </p:spPr>
        <p:txBody>
          <a:bodyPr wrap="square" lIns="0" rIns="0" tIns="0" bIns="0" anchor="t">
            <a:spAutoFit/>
          </a:bodyPr>
          <a:lstStyle/>
          <a:p>
            <a:pPr algn="ctr">
              <a:lnSpc>
                <a:spcPct val="117000"/>
              </a:lnSpc>
            </a:pPr>
            <a:r>
              <a:rPr sz="1200" b="0" i="1">
                <a:solidFill>
                  <a:srgbClr val="8C8C8C"/>
                </a:solidFill>
                <a:latin typeface="Arial"/>
              </a:rPr>
              <a:t>[Photo]</a:t>
            </a:r>
          </a:p>
        </p:txBody>
      </p:sp>
      <p:sp>
        <p:nvSpPr>
          <p:cNvPr id="36" name="TextBox 35"/>
          <p:cNvSpPr txBox="1"/>
          <p:nvPr/>
        </p:nvSpPr>
        <p:spPr>
          <a:xfrm>
            <a:off x="8961933" y="2237680"/>
            <a:ext cx="1002998" cy="213360"/>
          </a:xfrm>
          <a:prstGeom prst="rect">
            <a:avLst/>
          </a:prstGeom>
          <a:noFill/>
        </p:spPr>
        <p:txBody>
          <a:bodyPr wrap="square" lIns="0" rIns="0" tIns="0" bIns="0" anchor="t">
            <a:spAutoFit/>
          </a:bodyPr>
          <a:lstStyle/>
          <a:p>
            <a:pPr algn="l"/>
            <a:r>
              <a:rPr sz="1400" b="1" i="0">
                <a:solidFill>
                  <a:srgbClr val="111111"/>
                </a:solidFill>
                <a:latin typeface="Arial"/>
              </a:rPr>
              <a:t>[Name]</a:t>
            </a:r>
          </a:p>
        </p:txBody>
      </p:sp>
      <p:sp>
        <p:nvSpPr>
          <p:cNvPr id="37" name="TextBox 36"/>
          <p:cNvSpPr txBox="1"/>
          <p:nvPr/>
        </p:nvSpPr>
        <p:spPr>
          <a:xfrm>
            <a:off x="8961933" y="2478980"/>
            <a:ext cx="1002998" cy="182879"/>
          </a:xfrm>
          <a:prstGeom prst="rect">
            <a:avLst/>
          </a:prstGeom>
          <a:noFill/>
        </p:spPr>
        <p:txBody>
          <a:bodyPr wrap="square" lIns="0" rIns="0" tIns="0" bIns="0" anchor="t">
            <a:spAutoFit/>
          </a:bodyPr>
          <a:lstStyle/>
          <a:p>
            <a:pPr algn="l"/>
            <a:r>
              <a:rPr sz="1200" b="1" i="0">
                <a:solidFill>
                  <a:srgbClr val="333333"/>
                </a:solidFill>
                <a:latin typeface="Arial"/>
              </a:rPr>
              <a:t>[Project role]</a:t>
            </a:r>
          </a:p>
        </p:txBody>
      </p:sp>
      <p:sp>
        <p:nvSpPr>
          <p:cNvPr id="38" name="TextBox 37"/>
          <p:cNvSpPr txBox="1"/>
          <p:nvPr/>
        </p:nvSpPr>
        <p:spPr>
          <a:xfrm>
            <a:off x="8136433" y="2859980"/>
            <a:ext cx="3212965" cy="205680"/>
          </a:xfrm>
          <a:prstGeom prst="rect">
            <a:avLst/>
          </a:prstGeom>
          <a:noFill/>
        </p:spPr>
        <p:txBody>
          <a:bodyPr wrap="square" lIns="0" rIns="0" tIns="0" bIns="0" anchor="t">
            <a:spAutoFit/>
          </a:bodyPr>
          <a:lstStyle/>
          <a:p>
            <a:pPr algn="l">
              <a:lnSpc>
                <a:spcPct val="117000"/>
              </a:lnSpc>
            </a:pPr>
            <a:r>
              <a:rPr sz="1200" b="0" i="1">
                <a:solidFill>
                  <a:srgbClr val="8C8C8C"/>
                </a:solidFill>
                <a:latin typeface="Arial"/>
              </a:rPr>
              <a:t>[Relevant experience or skill]</a:t>
            </a:r>
          </a:p>
        </p:txBody>
      </p:sp>
      <p:sp>
        <p:nvSpPr>
          <p:cNvPr id="39" name="TextBox 38"/>
          <p:cNvSpPr txBox="1"/>
          <p:nvPr/>
        </p:nvSpPr>
        <p:spPr>
          <a:xfrm>
            <a:off x="1075991" y="3870821"/>
            <a:ext cx="527716" cy="205680"/>
          </a:xfrm>
          <a:prstGeom prst="rect">
            <a:avLst/>
          </a:prstGeom>
          <a:noFill/>
        </p:spPr>
        <p:txBody>
          <a:bodyPr wrap="square" lIns="0" rIns="0" tIns="0" bIns="0" anchor="t">
            <a:spAutoFit/>
          </a:bodyPr>
          <a:lstStyle/>
          <a:p>
            <a:pPr algn="ctr">
              <a:lnSpc>
                <a:spcPct val="117000"/>
              </a:lnSpc>
            </a:pPr>
            <a:r>
              <a:rPr sz="1200" b="0" i="1">
                <a:solidFill>
                  <a:srgbClr val="8C8C8C"/>
                </a:solidFill>
                <a:latin typeface="Arial"/>
              </a:rPr>
              <a:t>[Photo]</a:t>
            </a:r>
          </a:p>
        </p:txBody>
      </p:sp>
      <p:sp>
        <p:nvSpPr>
          <p:cNvPr id="40" name="TextBox 39"/>
          <p:cNvSpPr txBox="1"/>
          <p:nvPr/>
        </p:nvSpPr>
        <p:spPr>
          <a:xfrm>
            <a:off x="1816100" y="3764160"/>
            <a:ext cx="1002998" cy="213360"/>
          </a:xfrm>
          <a:prstGeom prst="rect">
            <a:avLst/>
          </a:prstGeom>
          <a:noFill/>
        </p:spPr>
        <p:txBody>
          <a:bodyPr wrap="square" lIns="0" rIns="0" tIns="0" bIns="0" anchor="t">
            <a:spAutoFit/>
          </a:bodyPr>
          <a:lstStyle/>
          <a:p>
            <a:pPr algn="l"/>
            <a:r>
              <a:rPr sz="1400" b="1" i="0">
                <a:solidFill>
                  <a:srgbClr val="111111"/>
                </a:solidFill>
                <a:latin typeface="Arial"/>
              </a:rPr>
              <a:t>[Name]</a:t>
            </a:r>
          </a:p>
        </p:txBody>
      </p:sp>
      <p:sp>
        <p:nvSpPr>
          <p:cNvPr id="41" name="TextBox 40"/>
          <p:cNvSpPr txBox="1"/>
          <p:nvPr/>
        </p:nvSpPr>
        <p:spPr>
          <a:xfrm>
            <a:off x="1816100" y="4005460"/>
            <a:ext cx="1002998" cy="182879"/>
          </a:xfrm>
          <a:prstGeom prst="rect">
            <a:avLst/>
          </a:prstGeom>
          <a:noFill/>
        </p:spPr>
        <p:txBody>
          <a:bodyPr wrap="square" lIns="0" rIns="0" tIns="0" bIns="0" anchor="t">
            <a:spAutoFit/>
          </a:bodyPr>
          <a:lstStyle/>
          <a:p>
            <a:pPr algn="l"/>
            <a:r>
              <a:rPr sz="1200" b="1" i="0">
                <a:solidFill>
                  <a:srgbClr val="333333"/>
                </a:solidFill>
                <a:latin typeface="Arial"/>
              </a:rPr>
              <a:t>[Project role]</a:t>
            </a:r>
          </a:p>
        </p:txBody>
      </p:sp>
      <p:sp>
        <p:nvSpPr>
          <p:cNvPr id="42" name="TextBox 41"/>
          <p:cNvSpPr txBox="1"/>
          <p:nvPr/>
        </p:nvSpPr>
        <p:spPr>
          <a:xfrm>
            <a:off x="990600" y="4386460"/>
            <a:ext cx="3212861" cy="205680"/>
          </a:xfrm>
          <a:prstGeom prst="rect">
            <a:avLst/>
          </a:prstGeom>
          <a:noFill/>
        </p:spPr>
        <p:txBody>
          <a:bodyPr wrap="square" lIns="0" rIns="0" tIns="0" bIns="0" anchor="t">
            <a:spAutoFit/>
          </a:bodyPr>
          <a:lstStyle/>
          <a:p>
            <a:pPr algn="l">
              <a:lnSpc>
                <a:spcPct val="117000"/>
              </a:lnSpc>
            </a:pPr>
            <a:r>
              <a:rPr sz="1200" b="0" i="1">
                <a:solidFill>
                  <a:srgbClr val="8C8C8C"/>
                </a:solidFill>
                <a:latin typeface="Arial"/>
              </a:rPr>
              <a:t>[Relevant experience or skill]</a:t>
            </a:r>
          </a:p>
        </p:txBody>
      </p:sp>
      <p:sp>
        <p:nvSpPr>
          <p:cNvPr id="43" name="TextBox 42"/>
          <p:cNvSpPr txBox="1"/>
          <p:nvPr/>
        </p:nvSpPr>
        <p:spPr>
          <a:xfrm>
            <a:off x="4648858" y="3870821"/>
            <a:ext cx="527716" cy="205680"/>
          </a:xfrm>
          <a:prstGeom prst="rect">
            <a:avLst/>
          </a:prstGeom>
          <a:noFill/>
        </p:spPr>
        <p:txBody>
          <a:bodyPr wrap="square" lIns="0" rIns="0" tIns="0" bIns="0" anchor="t">
            <a:spAutoFit/>
          </a:bodyPr>
          <a:lstStyle/>
          <a:p>
            <a:pPr algn="ctr">
              <a:lnSpc>
                <a:spcPct val="117000"/>
              </a:lnSpc>
            </a:pPr>
            <a:r>
              <a:rPr sz="1200" b="0" i="1">
                <a:solidFill>
                  <a:srgbClr val="8C8C8C"/>
                </a:solidFill>
                <a:latin typeface="Arial"/>
              </a:rPr>
              <a:t>[Photo]</a:t>
            </a:r>
          </a:p>
        </p:txBody>
      </p:sp>
      <p:sp>
        <p:nvSpPr>
          <p:cNvPr id="44" name="TextBox 43"/>
          <p:cNvSpPr txBox="1"/>
          <p:nvPr/>
        </p:nvSpPr>
        <p:spPr>
          <a:xfrm>
            <a:off x="5388967" y="3764160"/>
            <a:ext cx="1002998" cy="213360"/>
          </a:xfrm>
          <a:prstGeom prst="rect">
            <a:avLst/>
          </a:prstGeom>
          <a:noFill/>
        </p:spPr>
        <p:txBody>
          <a:bodyPr wrap="square" lIns="0" rIns="0" tIns="0" bIns="0" anchor="t">
            <a:spAutoFit/>
          </a:bodyPr>
          <a:lstStyle/>
          <a:p>
            <a:pPr algn="l"/>
            <a:r>
              <a:rPr sz="1400" b="1" i="0">
                <a:solidFill>
                  <a:srgbClr val="111111"/>
                </a:solidFill>
                <a:latin typeface="Arial"/>
              </a:rPr>
              <a:t>[Name]</a:t>
            </a:r>
          </a:p>
        </p:txBody>
      </p:sp>
      <p:sp>
        <p:nvSpPr>
          <p:cNvPr id="45" name="TextBox 44"/>
          <p:cNvSpPr txBox="1"/>
          <p:nvPr/>
        </p:nvSpPr>
        <p:spPr>
          <a:xfrm>
            <a:off x="5388967" y="4005460"/>
            <a:ext cx="1002998" cy="182879"/>
          </a:xfrm>
          <a:prstGeom prst="rect">
            <a:avLst/>
          </a:prstGeom>
          <a:noFill/>
        </p:spPr>
        <p:txBody>
          <a:bodyPr wrap="square" lIns="0" rIns="0" tIns="0" bIns="0" anchor="t">
            <a:spAutoFit/>
          </a:bodyPr>
          <a:lstStyle/>
          <a:p>
            <a:pPr algn="l"/>
            <a:r>
              <a:rPr sz="1200" b="1" i="0">
                <a:solidFill>
                  <a:srgbClr val="333333"/>
                </a:solidFill>
                <a:latin typeface="Arial"/>
              </a:rPr>
              <a:t>[Project role]</a:t>
            </a:r>
          </a:p>
        </p:txBody>
      </p:sp>
      <p:sp>
        <p:nvSpPr>
          <p:cNvPr id="46" name="TextBox 45"/>
          <p:cNvSpPr txBox="1"/>
          <p:nvPr/>
        </p:nvSpPr>
        <p:spPr>
          <a:xfrm>
            <a:off x="4563467" y="4386460"/>
            <a:ext cx="3212965" cy="205680"/>
          </a:xfrm>
          <a:prstGeom prst="rect">
            <a:avLst/>
          </a:prstGeom>
          <a:noFill/>
        </p:spPr>
        <p:txBody>
          <a:bodyPr wrap="square" lIns="0" rIns="0" tIns="0" bIns="0" anchor="t">
            <a:spAutoFit/>
          </a:bodyPr>
          <a:lstStyle/>
          <a:p>
            <a:pPr algn="l">
              <a:lnSpc>
                <a:spcPct val="117000"/>
              </a:lnSpc>
            </a:pPr>
            <a:r>
              <a:rPr sz="1200" b="0" i="1">
                <a:solidFill>
                  <a:srgbClr val="8C8C8C"/>
                </a:solidFill>
                <a:latin typeface="Arial"/>
              </a:rPr>
              <a:t>[Relevant experience or skill]</a:t>
            </a:r>
          </a:p>
        </p:txBody>
      </p:sp>
      <p:sp>
        <p:nvSpPr>
          <p:cNvPr id="47" name="TextBox 46"/>
          <p:cNvSpPr txBox="1"/>
          <p:nvPr/>
        </p:nvSpPr>
        <p:spPr>
          <a:xfrm>
            <a:off x="8221825" y="3870821"/>
            <a:ext cx="527716" cy="205680"/>
          </a:xfrm>
          <a:prstGeom prst="rect">
            <a:avLst/>
          </a:prstGeom>
          <a:noFill/>
        </p:spPr>
        <p:txBody>
          <a:bodyPr wrap="square" lIns="0" rIns="0" tIns="0" bIns="0" anchor="t">
            <a:spAutoFit/>
          </a:bodyPr>
          <a:lstStyle/>
          <a:p>
            <a:pPr algn="ctr">
              <a:lnSpc>
                <a:spcPct val="117000"/>
              </a:lnSpc>
            </a:pPr>
            <a:r>
              <a:rPr sz="1200" b="0" i="1">
                <a:solidFill>
                  <a:srgbClr val="8C8C8C"/>
                </a:solidFill>
                <a:latin typeface="Arial"/>
              </a:rPr>
              <a:t>[Photo]</a:t>
            </a:r>
          </a:p>
        </p:txBody>
      </p:sp>
      <p:sp>
        <p:nvSpPr>
          <p:cNvPr id="48" name="TextBox 47"/>
          <p:cNvSpPr txBox="1"/>
          <p:nvPr/>
        </p:nvSpPr>
        <p:spPr>
          <a:xfrm>
            <a:off x="8961933" y="3764160"/>
            <a:ext cx="1002998" cy="213360"/>
          </a:xfrm>
          <a:prstGeom prst="rect">
            <a:avLst/>
          </a:prstGeom>
          <a:noFill/>
        </p:spPr>
        <p:txBody>
          <a:bodyPr wrap="square" lIns="0" rIns="0" tIns="0" bIns="0" anchor="t">
            <a:spAutoFit/>
          </a:bodyPr>
          <a:lstStyle/>
          <a:p>
            <a:pPr algn="l"/>
            <a:r>
              <a:rPr sz="1400" b="1" i="0">
                <a:solidFill>
                  <a:srgbClr val="111111"/>
                </a:solidFill>
                <a:latin typeface="Arial"/>
              </a:rPr>
              <a:t>[Name]</a:t>
            </a:r>
          </a:p>
        </p:txBody>
      </p:sp>
      <p:sp>
        <p:nvSpPr>
          <p:cNvPr id="49" name="TextBox 48"/>
          <p:cNvSpPr txBox="1"/>
          <p:nvPr/>
        </p:nvSpPr>
        <p:spPr>
          <a:xfrm>
            <a:off x="8961933" y="4005460"/>
            <a:ext cx="1002998" cy="182879"/>
          </a:xfrm>
          <a:prstGeom prst="rect">
            <a:avLst/>
          </a:prstGeom>
          <a:noFill/>
        </p:spPr>
        <p:txBody>
          <a:bodyPr wrap="square" lIns="0" rIns="0" tIns="0" bIns="0" anchor="t">
            <a:spAutoFit/>
          </a:bodyPr>
          <a:lstStyle/>
          <a:p>
            <a:pPr algn="l"/>
            <a:r>
              <a:rPr sz="1200" b="1" i="0">
                <a:solidFill>
                  <a:srgbClr val="333333"/>
                </a:solidFill>
                <a:latin typeface="Arial"/>
              </a:rPr>
              <a:t>[Project role]</a:t>
            </a:r>
          </a:p>
        </p:txBody>
      </p:sp>
      <p:sp>
        <p:nvSpPr>
          <p:cNvPr id="50" name="TextBox 49"/>
          <p:cNvSpPr txBox="1"/>
          <p:nvPr/>
        </p:nvSpPr>
        <p:spPr>
          <a:xfrm>
            <a:off x="8136433" y="4386460"/>
            <a:ext cx="3212965" cy="205680"/>
          </a:xfrm>
          <a:prstGeom prst="rect">
            <a:avLst/>
          </a:prstGeom>
          <a:noFill/>
        </p:spPr>
        <p:txBody>
          <a:bodyPr wrap="square" lIns="0" rIns="0" tIns="0" bIns="0" anchor="t">
            <a:spAutoFit/>
          </a:bodyPr>
          <a:lstStyle/>
          <a:p>
            <a:pPr algn="l">
              <a:lnSpc>
                <a:spcPct val="117000"/>
              </a:lnSpc>
            </a:pPr>
            <a:r>
              <a:rPr sz="1200" b="0" i="1">
                <a:solidFill>
                  <a:srgbClr val="8C8C8C"/>
                </a:solidFill>
                <a:latin typeface="Arial"/>
              </a:rPr>
              <a:t>[Relevant experience or skill]</a:t>
            </a:r>
          </a:p>
        </p:txBody>
      </p:sp>
      <p:sp>
        <p:nvSpPr>
          <p:cNvPr id="51" name="TextBox 50"/>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52" name="TextBox 51"/>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a:t>
            </a:r>
          </a:p>
        </p:txBody>
      </p:sp>
      <p:sp>
        <p:nvSpPr>
          <p:cNvPr id="53" name="TextBox 52"/>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12</a:t>
            </a:r>
          </a:p>
        </p:txBody>
      </p:sp>
    </p:spTree>
  </p:cSld>
  <p:clrMapOvr>
    <a:masterClrMapping/>
  </p:clrMapOvr>
</p:sld>
</file>

<file path=ppt/slides/slide13.xml><?xml version="1.0" encoding="utf-8"?>
<p:sld xmlns:a="http://schemas.openxmlformats.org/drawingml/2006/main" xmlns:p="http://schemas.openxmlformats.org/presentationml/2006/main" xmlns:r="http://schemas.openxmlformats.org/officeDocument/2006/relationships">
  <p:cSld>
    <p:bg>
      <p:bgPr>
        <a:solidFill>
          <a:srgbClr val="F2F2F2"/>
        </a:solidFill>
        <a:effectLst/>
      </p:bgPr>
    </p:bg>
    <p:spTree>
      <p:nvGrpSpPr>
        <p:cNvPr id="1" name=""/>
        <p:cNvGrpSpPr/>
        <p:nvPr/>
      </p:nvGrpSpPr>
      <p:grpSpPr/>
      <p:sp>
        <p:nvSpPr>
          <p:cNvPr id="2" name="Rectangle 1"/>
          <p:cNvSpPr/>
          <p:nvPr/>
        </p:nvSpPr>
        <p:spPr>
          <a:xfrm>
            <a:off x="0" y="0"/>
            <a:ext cx="12192000" cy="127000"/>
          </a:xfrm>
          <a:prstGeom prst="rect">
            <a:avLst/>
          </a:prstGeom>
          <a:solidFill>
            <a:srgbClr val="DEDEDE"/>
          </a:solidFill>
          <a:ln>
            <a:noFill/>
          </a:ln>
          <a:effectLst/>
        </p:spPr>
        <p:txBody>
          <a:bodyPr rtlCol="0" anchor="ctr"/>
          <a:lstStyle/>
          <a:p/>
        </p:txBody>
      </p:sp>
      <p:sp>
        <p:nvSpPr>
          <p:cNvPr id="3" name="Rectangle 2"/>
          <p:cNvSpPr/>
          <p:nvPr/>
        </p:nvSpPr>
        <p:spPr>
          <a:xfrm>
            <a:off x="0" y="127000"/>
            <a:ext cx="12192000" cy="38100"/>
          </a:xfrm>
          <a:prstGeom prst="rect">
            <a:avLst/>
          </a:prstGeom>
          <a:solidFill>
            <a:srgbClr val="333333"/>
          </a:solidFill>
          <a:ln>
            <a:noFill/>
          </a:ln>
          <a:effectLst/>
        </p:spPr>
        <p:txBody>
          <a:bodyPr rtlCol="0" anchor="ctr"/>
          <a:lstStyle/>
          <a:p/>
        </p:txBody>
      </p:sp>
      <p:sp>
        <p:nvSpPr>
          <p:cNvPr id="4" name="Rounded Rectangle 3"/>
          <p:cNvSpPr/>
          <p:nvPr/>
        </p:nvSpPr>
        <p:spPr>
          <a:xfrm>
            <a:off x="812800" y="812800"/>
            <a:ext cx="1874043" cy="254000"/>
          </a:xfrm>
          <a:prstGeom prst="roundRect">
            <a:avLst>
              <a:gd name="adj" fmla="val 10000"/>
            </a:avLst>
          </a:prstGeom>
          <a:solidFill>
            <a:srgbClr val="DEDEDE"/>
          </a:solidFill>
          <a:ln>
            <a:noFill/>
          </a:ln>
          <a:effectLst/>
        </p:spPr>
        <p:txBody>
          <a:bodyPr rtlCol="0" anchor="ctr"/>
          <a:lstStyle/>
          <a:p/>
        </p:txBody>
      </p:sp>
      <p:sp>
        <p:nvSpPr>
          <p:cNvPr id="5" name="Rounded Rectangle 4"/>
          <p:cNvSpPr/>
          <p:nvPr/>
        </p:nvSpPr>
        <p:spPr>
          <a:xfrm>
            <a:off x="812800" y="1869380"/>
            <a:ext cx="3420467" cy="1664196"/>
          </a:xfrm>
          <a:prstGeom prst="roundRect">
            <a:avLst>
              <a:gd name="adj" fmla="val 1526"/>
            </a:avLst>
          </a:prstGeom>
          <a:solidFill>
            <a:srgbClr val="FFFFFF"/>
          </a:solidFill>
          <a:ln>
            <a:noFill/>
          </a:ln>
          <a:effectLst/>
        </p:spPr>
        <p:txBody>
          <a:bodyPr rtlCol="0" anchor="ctr"/>
          <a:lstStyle/>
          <a:p/>
        </p:txBody>
      </p:sp>
      <p:sp>
        <p:nvSpPr>
          <p:cNvPr id="6" name="Rectangle 5"/>
          <p:cNvSpPr/>
          <p:nvPr/>
        </p:nvSpPr>
        <p:spPr>
          <a:xfrm>
            <a:off x="812800" y="1869380"/>
            <a:ext cx="3420467" cy="50800"/>
          </a:xfrm>
          <a:prstGeom prst="rect">
            <a:avLst/>
          </a:prstGeom>
          <a:solidFill>
            <a:srgbClr val="DEDEDE"/>
          </a:solidFill>
          <a:ln>
            <a:noFill/>
          </a:ln>
          <a:effectLst/>
        </p:spPr>
        <p:txBody>
          <a:bodyPr rtlCol="0" anchor="ctr"/>
          <a:lstStyle/>
          <a:p>
            <a:pPr algn="ctr"/>
          </a:p>
        </p:txBody>
      </p:sp>
      <p:sp>
        <p:nvSpPr>
          <p:cNvPr id="7" name="Rounded Rectangle 6"/>
          <p:cNvSpPr/>
          <p:nvPr/>
        </p:nvSpPr>
        <p:spPr>
          <a:xfrm>
            <a:off x="4385667" y="1869380"/>
            <a:ext cx="3420566" cy="1664196"/>
          </a:xfrm>
          <a:prstGeom prst="roundRect">
            <a:avLst>
              <a:gd name="adj" fmla="val 1526"/>
            </a:avLst>
          </a:prstGeom>
          <a:solidFill>
            <a:srgbClr val="FFFFFF"/>
          </a:solidFill>
          <a:ln>
            <a:noFill/>
          </a:ln>
          <a:effectLst/>
        </p:spPr>
        <p:txBody>
          <a:bodyPr rtlCol="0" anchor="ctr"/>
          <a:lstStyle/>
          <a:p/>
        </p:txBody>
      </p:sp>
      <p:sp>
        <p:nvSpPr>
          <p:cNvPr id="8" name="Rectangle 7"/>
          <p:cNvSpPr/>
          <p:nvPr/>
        </p:nvSpPr>
        <p:spPr>
          <a:xfrm>
            <a:off x="4385667" y="1869380"/>
            <a:ext cx="3420566" cy="50800"/>
          </a:xfrm>
          <a:prstGeom prst="rect">
            <a:avLst/>
          </a:prstGeom>
          <a:solidFill>
            <a:srgbClr val="DEDEDE"/>
          </a:solidFill>
          <a:ln>
            <a:noFill/>
          </a:ln>
          <a:effectLst/>
        </p:spPr>
        <p:txBody>
          <a:bodyPr rtlCol="0" anchor="ctr"/>
          <a:lstStyle/>
          <a:p>
            <a:pPr algn="ctr"/>
          </a:p>
        </p:txBody>
      </p:sp>
      <p:sp>
        <p:nvSpPr>
          <p:cNvPr id="9" name="Rounded Rectangle 8"/>
          <p:cNvSpPr/>
          <p:nvPr/>
        </p:nvSpPr>
        <p:spPr>
          <a:xfrm>
            <a:off x="7958633" y="1869380"/>
            <a:ext cx="3420566" cy="1664196"/>
          </a:xfrm>
          <a:prstGeom prst="roundRect">
            <a:avLst>
              <a:gd name="adj" fmla="val 1526"/>
            </a:avLst>
          </a:prstGeom>
          <a:solidFill>
            <a:srgbClr val="FFFFFF"/>
          </a:solidFill>
          <a:ln>
            <a:noFill/>
          </a:ln>
          <a:effectLst/>
        </p:spPr>
        <p:txBody>
          <a:bodyPr rtlCol="0" anchor="ctr"/>
          <a:lstStyle/>
          <a:p/>
        </p:txBody>
      </p:sp>
      <p:sp>
        <p:nvSpPr>
          <p:cNvPr id="10" name="Rectangle 9"/>
          <p:cNvSpPr/>
          <p:nvPr/>
        </p:nvSpPr>
        <p:spPr>
          <a:xfrm>
            <a:off x="7958633" y="1869380"/>
            <a:ext cx="3420566" cy="50800"/>
          </a:xfrm>
          <a:prstGeom prst="rect">
            <a:avLst/>
          </a:prstGeom>
          <a:solidFill>
            <a:srgbClr val="DEDEDE"/>
          </a:solidFill>
          <a:ln>
            <a:noFill/>
          </a:ln>
          <a:effectLst/>
        </p:spPr>
        <p:txBody>
          <a:bodyPr rtlCol="0" anchor="ctr"/>
          <a:lstStyle/>
          <a:p>
            <a:pPr algn="ctr"/>
          </a:p>
        </p:txBody>
      </p:sp>
      <p:sp>
        <p:nvSpPr>
          <p:cNvPr id="11" name="Rounded Rectangle 10"/>
          <p:cNvSpPr/>
          <p:nvPr/>
        </p:nvSpPr>
        <p:spPr>
          <a:xfrm>
            <a:off x="812800" y="3787576"/>
            <a:ext cx="10566400" cy="1187450"/>
          </a:xfrm>
          <a:prstGeom prst="roundRect">
            <a:avLst>
              <a:gd name="adj" fmla="val 2139"/>
            </a:avLst>
          </a:prstGeom>
          <a:solidFill>
            <a:srgbClr val="111111"/>
          </a:solidFill>
          <a:ln>
            <a:noFill/>
          </a:ln>
          <a:effectLst/>
        </p:spPr>
        <p:txBody>
          <a:bodyPr rtlCol="0" anchor="ctr"/>
          <a:lstStyle/>
          <a:p/>
        </p:txBody>
      </p:sp>
      <p:sp>
        <p:nvSpPr>
          <p:cNvPr id="12" name="Rectangle 11"/>
          <p:cNvSpPr/>
          <p:nvPr/>
        </p:nvSpPr>
        <p:spPr>
          <a:xfrm>
            <a:off x="812800" y="3787576"/>
            <a:ext cx="76200" cy="1187450"/>
          </a:xfrm>
          <a:prstGeom prst="rect">
            <a:avLst/>
          </a:prstGeom>
          <a:solidFill>
            <a:srgbClr val="DEDEDE"/>
          </a:solidFill>
          <a:ln>
            <a:noFill/>
          </a:ln>
          <a:effectLst/>
        </p:spPr>
        <p:txBody>
          <a:bodyPr rtlCol="0" anchor="ctr"/>
          <a:lstStyle/>
          <a:p>
            <a:pPr algn="ctr"/>
          </a:p>
        </p:txBody>
      </p:sp>
      <p:sp>
        <p:nvSpPr>
          <p:cNvPr id="13" name="Rounded Rectangle 12"/>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14" name="Rounded Rectangle 13"/>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15" name="TextBox 14"/>
          <p:cNvSpPr txBox="1"/>
          <p:nvPr/>
        </p:nvSpPr>
        <p:spPr>
          <a:xfrm>
            <a:off x="927100" y="850900"/>
            <a:ext cx="1736661" cy="182879"/>
          </a:xfrm>
          <a:prstGeom prst="rect">
            <a:avLst/>
          </a:prstGeom>
          <a:noFill/>
        </p:spPr>
        <p:txBody>
          <a:bodyPr wrap="square" lIns="0" rIns="0" tIns="0" bIns="0" anchor="t">
            <a:spAutoFit/>
          </a:bodyPr>
          <a:lstStyle/>
          <a:p>
            <a:pPr algn="l"/>
            <a:r>
              <a:rPr sz="1200" b="1" i="0" spc="150">
                <a:solidFill>
                  <a:srgbClr val="111111"/>
                </a:solidFill>
                <a:latin typeface="Arial"/>
              </a:rPr>
              <a:t>SECTION 12 | 1:00</a:t>
            </a:r>
          </a:p>
        </p:txBody>
      </p:sp>
      <p:sp>
        <p:nvSpPr>
          <p:cNvPr id="16" name="TextBox 15"/>
          <p:cNvSpPr txBox="1"/>
          <p:nvPr/>
        </p:nvSpPr>
        <p:spPr>
          <a:xfrm>
            <a:off x="812800" y="1168400"/>
            <a:ext cx="11014456" cy="487680"/>
          </a:xfrm>
          <a:prstGeom prst="rect">
            <a:avLst/>
          </a:prstGeom>
          <a:noFill/>
        </p:spPr>
        <p:txBody>
          <a:bodyPr wrap="square" lIns="0" rIns="0" tIns="0" bIns="0" anchor="t">
            <a:spAutoFit/>
          </a:bodyPr>
          <a:lstStyle/>
          <a:p>
            <a:pPr algn="l">
              <a:lnSpc>
                <a:spcPct val="96000"/>
              </a:lnSpc>
            </a:pPr>
            <a:r>
              <a:rPr sz="3200" b="1" i="0">
                <a:solidFill>
                  <a:srgbClr val="111111"/>
                </a:solidFill>
                <a:latin typeface="Arial"/>
              </a:rPr>
              <a:t>Next steps and our ask</a:t>
            </a:r>
          </a:p>
        </p:txBody>
      </p:sp>
      <p:sp>
        <p:nvSpPr>
          <p:cNvPr id="17" name="TextBox 16"/>
          <p:cNvSpPr txBox="1"/>
          <p:nvPr/>
        </p:nvSpPr>
        <p:spPr>
          <a:xfrm>
            <a:off x="1041400" y="2148780"/>
            <a:ext cx="3107197" cy="243840"/>
          </a:xfrm>
          <a:prstGeom prst="rect">
            <a:avLst/>
          </a:prstGeom>
          <a:noFill/>
        </p:spPr>
        <p:txBody>
          <a:bodyPr wrap="square" lIns="0" rIns="0" tIns="0" bIns="0" anchor="t">
            <a:spAutoFit/>
          </a:bodyPr>
          <a:lstStyle/>
          <a:p>
            <a:pPr algn="l">
              <a:lnSpc>
                <a:spcPct val="100000"/>
              </a:lnSpc>
            </a:pPr>
            <a:r>
              <a:rPr sz="1600" b="1" i="0">
                <a:solidFill>
                  <a:srgbClr val="111111"/>
                </a:solidFill>
                <a:latin typeface="Arial"/>
              </a:rPr>
              <a:t>Next immediate steps</a:t>
            </a:r>
          </a:p>
        </p:txBody>
      </p:sp>
      <p:sp>
        <p:nvSpPr>
          <p:cNvPr id="18" name="TextBox 17"/>
          <p:cNvSpPr txBox="1"/>
          <p:nvPr/>
        </p:nvSpPr>
        <p:spPr>
          <a:xfrm>
            <a:off x="1041400" y="2484040"/>
            <a:ext cx="3107197"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[Step 1, owner, date]</a:t>
            </a:r>
          </a:p>
        </p:txBody>
      </p:sp>
      <p:sp>
        <p:nvSpPr>
          <p:cNvPr id="19" name="TextBox 18"/>
          <p:cNvSpPr txBox="1"/>
          <p:nvPr/>
        </p:nvSpPr>
        <p:spPr>
          <a:xfrm>
            <a:off x="1041400" y="2783085"/>
            <a:ext cx="3107197"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[Step 2, owner, date]</a:t>
            </a:r>
          </a:p>
        </p:txBody>
      </p:sp>
      <p:sp>
        <p:nvSpPr>
          <p:cNvPr id="20" name="TextBox 19"/>
          <p:cNvSpPr txBox="1"/>
          <p:nvPr/>
        </p:nvSpPr>
        <p:spPr>
          <a:xfrm>
            <a:off x="1041400" y="3082131"/>
            <a:ext cx="3107197"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[Step 3, owner, date]</a:t>
            </a:r>
          </a:p>
        </p:txBody>
      </p:sp>
      <p:sp>
        <p:nvSpPr>
          <p:cNvPr id="21" name="TextBox 20"/>
          <p:cNvSpPr txBox="1"/>
          <p:nvPr/>
        </p:nvSpPr>
        <p:spPr>
          <a:xfrm>
            <a:off x="4614267" y="2148780"/>
            <a:ext cx="3107301" cy="243840"/>
          </a:xfrm>
          <a:prstGeom prst="rect">
            <a:avLst/>
          </a:prstGeom>
          <a:noFill/>
        </p:spPr>
        <p:txBody>
          <a:bodyPr wrap="square" lIns="0" rIns="0" tIns="0" bIns="0" anchor="t">
            <a:spAutoFit/>
          </a:bodyPr>
          <a:lstStyle/>
          <a:p>
            <a:pPr algn="l">
              <a:lnSpc>
                <a:spcPct val="100000"/>
              </a:lnSpc>
            </a:pPr>
            <a:r>
              <a:rPr sz="1600" b="1" i="0">
                <a:solidFill>
                  <a:srgbClr val="111111"/>
                </a:solidFill>
                <a:latin typeface="Arial"/>
              </a:rPr>
              <a:t>Questions for funders</a:t>
            </a:r>
          </a:p>
        </p:txBody>
      </p:sp>
      <p:sp>
        <p:nvSpPr>
          <p:cNvPr id="22" name="TextBox 21"/>
          <p:cNvSpPr txBox="1"/>
          <p:nvPr/>
        </p:nvSpPr>
        <p:spPr>
          <a:xfrm>
            <a:off x="4614267" y="2484040"/>
            <a:ext cx="3107301"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[Question 1]</a:t>
            </a:r>
          </a:p>
        </p:txBody>
      </p:sp>
      <p:sp>
        <p:nvSpPr>
          <p:cNvPr id="23" name="TextBox 22"/>
          <p:cNvSpPr txBox="1"/>
          <p:nvPr/>
        </p:nvSpPr>
        <p:spPr>
          <a:xfrm>
            <a:off x="4614267" y="2783085"/>
            <a:ext cx="3107301"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[Question 2]</a:t>
            </a:r>
          </a:p>
        </p:txBody>
      </p:sp>
      <p:sp>
        <p:nvSpPr>
          <p:cNvPr id="24" name="TextBox 23"/>
          <p:cNvSpPr txBox="1"/>
          <p:nvPr/>
        </p:nvSpPr>
        <p:spPr>
          <a:xfrm>
            <a:off x="8187233" y="2148780"/>
            <a:ext cx="3107301" cy="243840"/>
          </a:xfrm>
          <a:prstGeom prst="rect">
            <a:avLst/>
          </a:prstGeom>
          <a:noFill/>
        </p:spPr>
        <p:txBody>
          <a:bodyPr wrap="square" lIns="0" rIns="0" tIns="0" bIns="0" anchor="t">
            <a:spAutoFit/>
          </a:bodyPr>
          <a:lstStyle/>
          <a:p>
            <a:pPr algn="l">
              <a:lnSpc>
                <a:spcPct val="100000"/>
              </a:lnSpc>
            </a:pPr>
            <a:r>
              <a:rPr sz="1600" b="1" i="0">
                <a:solidFill>
                  <a:srgbClr val="111111"/>
                </a:solidFill>
                <a:latin typeface="Arial"/>
              </a:rPr>
              <a:t>Technical help we need</a:t>
            </a:r>
          </a:p>
        </p:txBody>
      </p:sp>
      <p:sp>
        <p:nvSpPr>
          <p:cNvPr id="25" name="TextBox 24"/>
          <p:cNvSpPr txBox="1"/>
          <p:nvPr/>
        </p:nvSpPr>
        <p:spPr>
          <a:xfrm>
            <a:off x="8187233" y="2484040"/>
            <a:ext cx="3107301"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[Area 1]</a:t>
            </a:r>
          </a:p>
        </p:txBody>
      </p:sp>
      <p:sp>
        <p:nvSpPr>
          <p:cNvPr id="26" name="TextBox 25"/>
          <p:cNvSpPr txBox="1"/>
          <p:nvPr/>
        </p:nvSpPr>
        <p:spPr>
          <a:xfrm>
            <a:off x="8187233" y="2783085"/>
            <a:ext cx="3107301" cy="222845"/>
          </a:xfrm>
          <a:prstGeom prst="rect">
            <a:avLst/>
          </a:prstGeom>
          <a:noFill/>
        </p:spPr>
        <p:txBody>
          <a:bodyPr wrap="square" lIns="0" rIns="0" tIns="0" bIns="0" anchor="t">
            <a:spAutoFit/>
          </a:bodyPr>
          <a:lstStyle/>
          <a:p>
            <a:pPr algn="l">
              <a:lnSpc>
                <a:spcPct val="117000"/>
              </a:lnSpc>
            </a:pPr>
            <a:r>
              <a:rPr sz="1300" b="0" i="0">
                <a:solidFill>
                  <a:srgbClr val="8C8C8C"/>
                </a:solidFill>
                <a:latin typeface="Arial"/>
              </a:rPr>
              <a:t>[Area 2]</a:t>
            </a:r>
          </a:p>
        </p:txBody>
      </p:sp>
      <p:sp>
        <p:nvSpPr>
          <p:cNvPr id="27" name="TextBox 26"/>
          <p:cNvSpPr txBox="1"/>
          <p:nvPr/>
        </p:nvSpPr>
        <p:spPr>
          <a:xfrm>
            <a:off x="1168400" y="4016176"/>
            <a:ext cx="10354056" cy="182879"/>
          </a:xfrm>
          <a:prstGeom prst="rect">
            <a:avLst/>
          </a:prstGeom>
          <a:noFill/>
        </p:spPr>
        <p:txBody>
          <a:bodyPr wrap="square" lIns="0" rIns="0" tIns="0" bIns="0" anchor="t">
            <a:spAutoFit/>
          </a:bodyPr>
          <a:lstStyle/>
          <a:p>
            <a:pPr algn="l"/>
            <a:r>
              <a:rPr sz="1200" b="1" i="0" spc="150">
                <a:solidFill>
                  <a:srgbClr val="DEDEDE"/>
                </a:solidFill>
                <a:latin typeface="Arial"/>
              </a:rPr>
              <a:t>OUR ASK</a:t>
            </a:r>
          </a:p>
        </p:txBody>
      </p:sp>
      <p:sp>
        <p:nvSpPr>
          <p:cNvPr id="28" name="TextBox 27"/>
          <p:cNvSpPr txBox="1"/>
          <p:nvPr/>
        </p:nvSpPr>
        <p:spPr>
          <a:xfrm>
            <a:off x="1168400" y="4193976"/>
            <a:ext cx="10354056" cy="552450"/>
          </a:xfrm>
          <a:prstGeom prst="rect">
            <a:avLst/>
          </a:prstGeom>
          <a:noFill/>
        </p:spPr>
        <p:txBody>
          <a:bodyPr wrap="square" lIns="0" rIns="0" tIns="0" bIns="0" anchor="t">
            <a:spAutoFit/>
          </a:bodyPr>
          <a:lstStyle/>
          <a:p>
            <a:pPr algn="l">
              <a:lnSpc>
                <a:spcPct val="126000"/>
              </a:lnSpc>
            </a:pPr>
            <a:r>
              <a:rPr sz="1500" b="0" i="1">
                <a:solidFill>
                  <a:srgbClr val="C8C8C8"/>
                </a:solidFill>
                <a:latin typeface="Arial"/>
              </a:rPr>
              <a:t>[We are requesting $__ as (loan, grant, equity) at (terms), repaid by (source) in (month, year). It will let us (milestone) by (date).]</a:t>
            </a:r>
          </a:p>
        </p:txBody>
      </p:sp>
      <p:sp>
        <p:nvSpPr>
          <p:cNvPr id="29" name="TextBox 28"/>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30" name="TextBox 29"/>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555555"/>
                </a:solidFill>
                <a:latin typeface="Arial"/>
              </a:rPr>
              <a:t>EDA Graduate Showcase 2026 | [Team name]</a:t>
            </a:r>
          </a:p>
        </p:txBody>
      </p:sp>
      <p:sp>
        <p:nvSpPr>
          <p:cNvPr id="31" name="TextBox 30"/>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13</a:t>
            </a:r>
          </a:p>
        </p:txBody>
      </p:sp>
    </p:spTree>
  </p:cSld>
  <p:clrMapOvr>
    <a:masterClrMapping/>
  </p:clrMapOvr>
</p:sld>
</file>

<file path=ppt/slides/slide14.xml><?xml version="1.0" encoding="utf-8"?>
<p:sld xmlns:a="http://schemas.openxmlformats.org/drawingml/2006/main" xmlns:p="http://schemas.openxmlformats.org/presentationml/2006/main" xmlns:r="http://schemas.openxmlformats.org/officeDocument/2006/relationships">
  <p:cSld>
    <p:bg>
      <p:bgPr>
        <a:solidFill>
          <a:srgbClr val="111111"/>
        </a:solidFill>
        <a:effectLst/>
      </p:bgPr>
    </p:bg>
    <p:spTree>
      <p:nvGrpSpPr>
        <p:cNvPr id="1" name=""/>
        <p:cNvGrpSpPr/>
        <p:nvPr/>
      </p:nvGrpSpPr>
      <p:grpSpPr/>
      <p:sp>
        <p:nvSpPr>
          <p:cNvPr id="2" name="Rounded Rectangle 1"/>
          <p:cNvSpPr/>
          <p:nvPr/>
        </p:nvSpPr>
        <p:spPr>
          <a:xfrm>
            <a:off x="812800" y="6242050"/>
            <a:ext cx="1206500" cy="266700"/>
          </a:xfrm>
          <a:prstGeom prst="roundRect">
            <a:avLst>
              <a:gd name="adj" fmla="val 9523"/>
            </a:avLst>
          </a:prstGeom>
          <a:noFill/>
          <a:ln w="12700">
            <a:solidFill>
              <a:srgbClr val="8C8C8C"/>
            </a:solidFill>
            <a:prstDash val="dash"/>
          </a:ln>
          <a:effectLst/>
        </p:spPr>
        <p:txBody>
          <a:bodyPr rtlCol="0" anchor="ctr"/>
          <a:lstStyle/>
          <a:p/>
        </p:txBody>
      </p:sp>
      <p:sp>
        <p:nvSpPr>
          <p:cNvPr id="3" name="Rounded Rectangle 2"/>
          <p:cNvSpPr/>
          <p:nvPr/>
        </p:nvSpPr>
        <p:spPr>
          <a:xfrm>
            <a:off x="11006435" y="6248400"/>
            <a:ext cx="372764" cy="254000"/>
          </a:xfrm>
          <a:prstGeom prst="roundRect">
            <a:avLst>
              <a:gd name="adj" fmla="val 10000"/>
            </a:avLst>
          </a:prstGeom>
          <a:solidFill>
            <a:srgbClr val="DEDEDE"/>
          </a:solidFill>
          <a:ln>
            <a:noFill/>
          </a:ln>
          <a:effectLst/>
        </p:spPr>
        <p:txBody>
          <a:bodyPr rtlCol="0" anchor="ctr"/>
          <a:lstStyle/>
          <a:p/>
        </p:txBody>
      </p:sp>
      <p:sp>
        <p:nvSpPr>
          <p:cNvPr id="4" name="TextBox 3"/>
          <p:cNvSpPr txBox="1"/>
          <p:nvPr/>
        </p:nvSpPr>
        <p:spPr>
          <a:xfrm>
            <a:off x="812800" y="3206849"/>
            <a:ext cx="11014456" cy="198120"/>
          </a:xfrm>
          <a:prstGeom prst="rect">
            <a:avLst/>
          </a:prstGeom>
          <a:noFill/>
        </p:spPr>
        <p:txBody>
          <a:bodyPr wrap="square" lIns="0" rIns="0" tIns="0" bIns="0" anchor="t">
            <a:spAutoFit/>
          </a:bodyPr>
          <a:lstStyle/>
          <a:p>
            <a:pPr algn="l"/>
            <a:r>
              <a:rPr sz="1300" b="1" i="0" spc="200">
                <a:solidFill>
                  <a:srgbClr val="DEDEDE"/>
                </a:solidFill>
                <a:latin typeface="Arial"/>
              </a:rPr>
              <a:t>THANK YOU</a:t>
            </a:r>
          </a:p>
        </p:txBody>
      </p:sp>
      <p:sp>
        <p:nvSpPr>
          <p:cNvPr id="5" name="TextBox 4"/>
          <p:cNvSpPr txBox="1"/>
          <p:nvPr/>
        </p:nvSpPr>
        <p:spPr>
          <a:xfrm>
            <a:off x="812800" y="3657699"/>
            <a:ext cx="9271000" cy="731519"/>
          </a:xfrm>
          <a:prstGeom prst="rect">
            <a:avLst/>
          </a:prstGeom>
          <a:noFill/>
        </p:spPr>
        <p:txBody>
          <a:bodyPr wrap="square" lIns="0" rIns="0" tIns="0" bIns="0" anchor="t">
            <a:spAutoFit/>
          </a:bodyPr>
          <a:lstStyle/>
          <a:p>
            <a:pPr algn="l">
              <a:lnSpc>
                <a:spcPct val="91000"/>
              </a:lnSpc>
            </a:pPr>
            <a:r>
              <a:rPr sz="4800" b="1" i="0">
                <a:solidFill>
                  <a:srgbClr val="F2F2F2"/>
                </a:solidFill>
                <a:latin typeface="Arial"/>
              </a:rPr>
              <a:t>[Project Name]</a:t>
            </a:r>
          </a:p>
        </p:txBody>
      </p:sp>
      <p:sp>
        <p:nvSpPr>
          <p:cNvPr id="6" name="TextBox 5"/>
          <p:cNvSpPr txBox="1"/>
          <p:nvPr/>
        </p:nvSpPr>
        <p:spPr>
          <a:xfrm>
            <a:off x="812800" y="4551759"/>
            <a:ext cx="11014456" cy="284460"/>
          </a:xfrm>
          <a:prstGeom prst="rect">
            <a:avLst/>
          </a:prstGeom>
          <a:noFill/>
        </p:spPr>
        <p:txBody>
          <a:bodyPr wrap="square" lIns="0" rIns="0" tIns="0" bIns="0" anchor="t">
            <a:spAutoFit/>
          </a:bodyPr>
          <a:lstStyle/>
          <a:p>
            <a:pPr algn="l">
              <a:lnSpc>
                <a:spcPct val="122000"/>
              </a:lnSpc>
            </a:pPr>
            <a:r>
              <a:rPr sz="1600" b="0" i="0">
                <a:solidFill>
                  <a:srgbClr val="C8C8C8"/>
                </a:solidFill>
                <a:latin typeface="Arial"/>
              </a:rPr>
              <a:t>[Team name] | [Name], [Name], [Name], [Name], [Name], [Name]</a:t>
            </a:r>
          </a:p>
        </p:txBody>
      </p:sp>
      <p:sp>
        <p:nvSpPr>
          <p:cNvPr id="7" name="TextBox 6"/>
          <p:cNvSpPr txBox="1"/>
          <p:nvPr/>
        </p:nvSpPr>
        <p:spPr>
          <a:xfrm>
            <a:off x="812800" y="5090219"/>
            <a:ext cx="11014456" cy="266700"/>
          </a:xfrm>
          <a:prstGeom prst="rect">
            <a:avLst/>
          </a:prstGeom>
          <a:noFill/>
        </p:spPr>
        <p:txBody>
          <a:bodyPr wrap="square" lIns="0" rIns="0" tIns="0" bIns="0" anchor="t">
            <a:spAutoFit/>
          </a:bodyPr>
          <a:lstStyle/>
          <a:p>
            <a:pPr algn="l">
              <a:lnSpc>
                <a:spcPct val="122000"/>
              </a:lnSpc>
            </a:pPr>
            <a:r>
              <a:rPr sz="1500" b="0" i="0">
                <a:solidFill>
                  <a:srgbClr val="DEDEDE"/>
                </a:solidFill>
                <a:latin typeface="Arial"/>
              </a:rPr>
              <a:t>[Team contact email]</a:t>
            </a:r>
          </a:p>
        </p:txBody>
      </p:sp>
      <p:sp>
        <p:nvSpPr>
          <p:cNvPr id="8" name="TextBox 7"/>
          <p:cNvSpPr txBox="1"/>
          <p:nvPr/>
        </p:nvSpPr>
        <p:spPr>
          <a:xfrm>
            <a:off x="812800" y="5610919"/>
            <a:ext cx="11014456" cy="231080"/>
          </a:xfrm>
          <a:prstGeom prst="rect">
            <a:avLst/>
          </a:prstGeom>
          <a:noFill/>
        </p:spPr>
        <p:txBody>
          <a:bodyPr wrap="square" lIns="0" rIns="0" tIns="0" bIns="0" anchor="t">
            <a:spAutoFit/>
          </a:bodyPr>
          <a:lstStyle/>
          <a:p>
            <a:pPr algn="l">
              <a:lnSpc>
                <a:spcPct val="122000"/>
              </a:lnSpc>
            </a:pPr>
            <a:r>
              <a:rPr sz="1300" b="0" i="0">
                <a:solidFill>
                  <a:srgbClr val="A6A6A6"/>
                </a:solidFill>
                <a:latin typeface="Arial"/>
              </a:rPr>
              <a:t>Full details are in our printed development package.</a:t>
            </a:r>
          </a:p>
        </p:txBody>
      </p:sp>
      <p:sp>
        <p:nvSpPr>
          <p:cNvPr id="9" name="TextBox 8"/>
          <p:cNvSpPr txBox="1"/>
          <p:nvPr/>
        </p:nvSpPr>
        <p:spPr>
          <a:xfrm>
            <a:off x="1204118" y="6286500"/>
            <a:ext cx="466113" cy="182879"/>
          </a:xfrm>
          <a:prstGeom prst="rect">
            <a:avLst/>
          </a:prstGeom>
          <a:noFill/>
        </p:spPr>
        <p:txBody>
          <a:bodyPr wrap="square" lIns="0" rIns="0" tIns="0" bIns="0" anchor="t">
            <a:spAutoFit/>
          </a:bodyPr>
          <a:lstStyle/>
          <a:p>
            <a:pPr algn="l"/>
            <a:r>
              <a:rPr sz="1200" b="0" i="1">
                <a:solidFill>
                  <a:srgbClr val="8C8C8C"/>
                </a:solidFill>
                <a:latin typeface="Arial"/>
              </a:rPr>
              <a:t>[Logo]</a:t>
            </a:r>
          </a:p>
        </p:txBody>
      </p:sp>
      <p:sp>
        <p:nvSpPr>
          <p:cNvPr id="10" name="TextBox 9"/>
          <p:cNvSpPr txBox="1"/>
          <p:nvPr/>
        </p:nvSpPr>
        <p:spPr>
          <a:xfrm>
            <a:off x="2222500" y="6286500"/>
            <a:ext cx="3264765" cy="182879"/>
          </a:xfrm>
          <a:prstGeom prst="rect">
            <a:avLst/>
          </a:prstGeom>
          <a:noFill/>
        </p:spPr>
        <p:txBody>
          <a:bodyPr wrap="square" lIns="0" rIns="0" tIns="0" bIns="0" anchor="t">
            <a:spAutoFit/>
          </a:bodyPr>
          <a:lstStyle/>
          <a:p>
            <a:pPr algn="l"/>
            <a:r>
              <a:rPr sz="1200" b="0" i="0">
                <a:solidFill>
                  <a:srgbClr val="A6A6A6"/>
                </a:solidFill>
                <a:latin typeface="Arial"/>
              </a:rPr>
              <a:t>EDA Graduate Showcase 2026 | [Team name]</a:t>
            </a:r>
          </a:p>
        </p:txBody>
      </p:sp>
      <p:sp>
        <p:nvSpPr>
          <p:cNvPr id="11" name="TextBox 10"/>
          <p:cNvSpPr txBox="1"/>
          <p:nvPr/>
        </p:nvSpPr>
        <p:spPr>
          <a:xfrm>
            <a:off x="11108035" y="6286500"/>
            <a:ext cx="201747" cy="182879"/>
          </a:xfrm>
          <a:prstGeom prst="rect">
            <a:avLst/>
          </a:prstGeom>
          <a:noFill/>
        </p:spPr>
        <p:txBody>
          <a:bodyPr wrap="square" lIns="0" rIns="0" tIns="0" bIns="0" anchor="t">
            <a:spAutoFit/>
          </a:bodyPr>
          <a:lstStyle/>
          <a:p>
            <a:pPr algn="l"/>
            <a:r>
              <a:rPr sz="1200" b="1" i="0">
                <a:solidFill>
                  <a:srgbClr val="111111"/>
                </a:solidFill>
                <a:latin typeface="Arial"/>
              </a:rPr>
              <a:t>14</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otalTime>1</TotalTime>
  <Words>0</Words>
  <Application>Microsoft Macintosh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Manager/>
  <Company/>
  <LinksUpToDate>false</LinksUpToDate>
  <SharedDoc>false</SharedDoc>
  <HyperlinkBase/>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EDA Showcase Pitch Template</dc:title>
  <dc:subject>EDA Graduate Showcase</dc:subject>
  <dc:creator>Alliance for Housing Progress</dc:creator>
  <cp:keywords/>
  <dc:description/>
  <cp:lastModifiedBy>Alliance for Housing Progress</cp:lastModifiedBy>
  <cp:revision>1</cp:revision>
  <dcterms:created xsi:type="dcterms:W3CDTF">2013-01-27T09:14:16Z</dcterms:created>
  <dcterms:modified xsi:type="dcterms:W3CDTF">2013-01-27T09:15:58Z</dcterms:modified>
  <cp:category/>
</cp:coreProperties>
</file>